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90"/>
  </p:notesMasterIdLst>
  <p:sldIdLst>
    <p:sldId id="340" r:id="rId2"/>
    <p:sldId id="295" r:id="rId3"/>
    <p:sldId id="348" r:id="rId4"/>
    <p:sldId id="350" r:id="rId5"/>
    <p:sldId id="258" r:id="rId6"/>
    <p:sldId id="351" r:id="rId7"/>
    <p:sldId id="352" r:id="rId8"/>
    <p:sldId id="353" r:id="rId9"/>
    <p:sldId id="341" r:id="rId10"/>
    <p:sldId id="342" r:id="rId11"/>
    <p:sldId id="335" r:id="rId12"/>
    <p:sldId id="343" r:id="rId13"/>
    <p:sldId id="344" r:id="rId14"/>
    <p:sldId id="345" r:id="rId15"/>
    <p:sldId id="346" r:id="rId16"/>
    <p:sldId id="347" r:id="rId17"/>
    <p:sldId id="260" r:id="rId18"/>
    <p:sldId id="298" r:id="rId19"/>
    <p:sldId id="262" r:id="rId20"/>
    <p:sldId id="354" r:id="rId21"/>
    <p:sldId id="355" r:id="rId22"/>
    <p:sldId id="356" r:id="rId23"/>
    <p:sldId id="264" r:id="rId24"/>
    <p:sldId id="316" r:id="rId25"/>
    <p:sldId id="315" r:id="rId26"/>
    <p:sldId id="266" r:id="rId27"/>
    <p:sldId id="267" r:id="rId28"/>
    <p:sldId id="268" r:id="rId29"/>
    <p:sldId id="357" r:id="rId30"/>
    <p:sldId id="358" r:id="rId31"/>
    <p:sldId id="359" r:id="rId32"/>
    <p:sldId id="270" r:id="rId33"/>
    <p:sldId id="269" r:id="rId34"/>
    <p:sldId id="271" r:id="rId35"/>
    <p:sldId id="272" r:id="rId36"/>
    <p:sldId id="360" r:id="rId37"/>
    <p:sldId id="317" r:id="rId38"/>
    <p:sldId id="273" r:id="rId39"/>
    <p:sldId id="361" r:id="rId40"/>
    <p:sldId id="362" r:id="rId41"/>
    <p:sldId id="363" r:id="rId42"/>
    <p:sldId id="364" r:id="rId43"/>
    <p:sldId id="274" r:id="rId44"/>
    <p:sldId id="365" r:id="rId45"/>
    <p:sldId id="366" r:id="rId46"/>
    <p:sldId id="318" r:id="rId47"/>
    <p:sldId id="275" r:id="rId48"/>
    <p:sldId id="303" r:id="rId49"/>
    <p:sldId id="279" r:id="rId50"/>
    <p:sldId id="304" r:id="rId51"/>
    <p:sldId id="367" r:id="rId52"/>
    <p:sldId id="305" r:id="rId53"/>
    <p:sldId id="306" r:id="rId54"/>
    <p:sldId id="307" r:id="rId55"/>
    <p:sldId id="368" r:id="rId56"/>
    <p:sldId id="309" r:id="rId57"/>
    <p:sldId id="369" r:id="rId58"/>
    <p:sldId id="283" r:id="rId59"/>
    <p:sldId id="370" r:id="rId60"/>
    <p:sldId id="280" r:id="rId61"/>
    <p:sldId id="281" r:id="rId62"/>
    <p:sldId id="371" r:id="rId63"/>
    <p:sldId id="372" r:id="rId64"/>
    <p:sldId id="282" r:id="rId65"/>
    <p:sldId id="319" r:id="rId66"/>
    <p:sldId id="285" r:id="rId67"/>
    <p:sldId id="373" r:id="rId68"/>
    <p:sldId id="320" r:id="rId69"/>
    <p:sldId id="287" r:id="rId70"/>
    <p:sldId id="331" r:id="rId71"/>
    <p:sldId id="333" r:id="rId72"/>
    <p:sldId id="374" r:id="rId73"/>
    <p:sldId id="330" r:id="rId74"/>
    <p:sldId id="311" r:id="rId75"/>
    <p:sldId id="288" r:id="rId76"/>
    <p:sldId id="286" r:id="rId77"/>
    <p:sldId id="290" r:id="rId78"/>
    <p:sldId id="312" r:id="rId79"/>
    <p:sldId id="375" r:id="rId80"/>
    <p:sldId id="289" r:id="rId81"/>
    <p:sldId id="292" r:id="rId82"/>
    <p:sldId id="293" r:id="rId83"/>
    <p:sldId id="313" r:id="rId84"/>
    <p:sldId id="291" r:id="rId85"/>
    <p:sldId id="376" r:id="rId86"/>
    <p:sldId id="377" r:id="rId87"/>
    <p:sldId id="296" r:id="rId88"/>
    <p:sldId id="314"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5F978D"/>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60" autoAdjust="0"/>
    <p:restoredTop sz="94526" autoAdjust="0"/>
  </p:normalViewPr>
  <p:slideViewPr>
    <p:cSldViewPr>
      <p:cViewPr varScale="1">
        <p:scale>
          <a:sx n="70" d="100"/>
          <a:sy n="70" d="100"/>
        </p:scale>
        <p:origin x="128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E127F6F-CC60-4111-9B3C-493A1D278AAA}" type="slidenum">
              <a:rPr lang="en-US"/>
              <a:pPr/>
              <a:t>‹#›</a:t>
            </a:fld>
            <a:endParaRPr lang="en-US"/>
          </a:p>
        </p:txBody>
      </p:sp>
    </p:spTree>
    <p:extLst>
      <p:ext uri="{BB962C8B-B14F-4D97-AF65-F5344CB8AC3E}">
        <p14:creationId xmlns:p14="http://schemas.microsoft.com/office/powerpoint/2010/main" val="2986404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99759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1323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5899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5744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4969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43108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2597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5730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77935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07359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68301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509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4718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31854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2035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0610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Note that you must define parent tables before child tables. In this case</a:t>
            </a:r>
            <a:r>
              <a:rPr lang="en-US" dirty="0" smtClean="0"/>
              <a:t>, you </a:t>
            </a:r>
            <a:r>
              <a:rPr lang="en-US" dirty="0"/>
              <a:t>must define ARTIST before WORK. If you try to reverse the order </a:t>
            </a:r>
            <a:r>
              <a:rPr lang="en-US" dirty="0" smtClean="0"/>
              <a:t>of definition</a:t>
            </a:r>
            <a:r>
              <a:rPr lang="en-US" dirty="0"/>
              <a:t>, the DBMS will generate an error message on the FOREIGN KEY </a:t>
            </a:r>
            <a:r>
              <a:rPr lang="en-US" dirty="0" smtClean="0"/>
              <a:t>constraint because </a:t>
            </a:r>
            <a:r>
              <a:rPr lang="en-US" dirty="0"/>
              <a:t>it will not yet know about the ARTIST table.</a:t>
            </a:r>
          </a:p>
          <a:p>
            <a:r>
              <a:rPr lang="en-US" dirty="0"/>
              <a:t>Similarly, you must delete tables in the opposite order. You must DROP (</a:t>
            </a:r>
            <a:r>
              <a:rPr lang="en-US" dirty="0" smtClean="0"/>
              <a:t>described later </a:t>
            </a:r>
            <a:r>
              <a:rPr lang="en-US" dirty="0"/>
              <a:t>in this chapter) a child before a parent. Better SQL parsers would sort out all </a:t>
            </a:r>
            <a:r>
              <a:rPr lang="en-US" dirty="0" smtClean="0"/>
              <a:t>of this </a:t>
            </a:r>
            <a:r>
              <a:rPr lang="en-US" dirty="0"/>
              <a:t>so that statement order would not matter, but, alas, that’s not the way it’s done</a:t>
            </a:r>
            <a:r>
              <a:rPr lang="en-US" dirty="0" smtClean="0"/>
              <a:t>! Just </a:t>
            </a:r>
            <a:r>
              <a:rPr lang="en-US" dirty="0"/>
              <a:t>remember the following: </a:t>
            </a:r>
            <a:r>
              <a:rPr lang="en-US" i="1" dirty="0"/>
              <a:t>Parents are first in and last out.</a:t>
            </a:r>
            <a:endParaRPr lang="en-US" dirty="0" smtClean="0">
              <a:latin typeface="Arial" panose="020B0604020202020204" pitchFamily="34" charset="0"/>
            </a:endParaRPr>
          </a:p>
        </p:txBody>
      </p:sp>
    </p:spTree>
    <p:extLst>
      <p:ext uri="{BB962C8B-B14F-4D97-AF65-F5344CB8AC3E}">
        <p14:creationId xmlns:p14="http://schemas.microsoft.com/office/powerpoint/2010/main" val="268931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802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9211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D60086-F682-459E-8FDA-3F3C7A276486}" type="slidenum">
              <a:rPr lang="en-US"/>
              <a:pPr eaLnBrk="1" hangingPunct="1"/>
              <a:t>28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56852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D60086-F682-459E-8FDA-3F3C7A276486}" type="slidenum">
              <a:rPr lang="en-US"/>
              <a:pPr eaLnBrk="1" hangingPunct="1"/>
              <a:t>29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smtClean="0">
                <a:latin typeface="Arial" panose="020B0604020202020204" pitchFamily="34" charset="0"/>
              </a:rPr>
              <a:t>IMPORTANT NOTE:</a:t>
            </a:r>
            <a:r>
              <a:rPr lang="en-US" dirty="0" smtClean="0">
                <a:latin typeface="Arial" panose="020B0604020202020204" pitchFamily="34" charset="0"/>
              </a:rPr>
              <a:t> There is an </a:t>
            </a:r>
            <a:r>
              <a:rPr lang="en-US" b="1" dirty="0" smtClean="0">
                <a:latin typeface="Arial" panose="020B0604020202020204" pitchFamily="34" charset="0"/>
              </a:rPr>
              <a:t>error</a:t>
            </a:r>
            <a:r>
              <a:rPr lang="en-US" dirty="0" smtClean="0">
                <a:latin typeface="Arial" panose="020B0604020202020204" pitchFamily="34" charset="0"/>
              </a:rPr>
              <a:t> in the CUSTOMER table as shown in Figure 7-13:  </a:t>
            </a:r>
            <a:r>
              <a:rPr lang="en-US" dirty="0" err="1" smtClean="0">
                <a:latin typeface="Arial" panose="020B0604020202020204" pitchFamily="34" charset="0"/>
              </a:rPr>
              <a:t>EmailAddress</a:t>
            </a:r>
            <a:r>
              <a:rPr lang="en-US" dirty="0" smtClean="0">
                <a:latin typeface="Arial" panose="020B0604020202020204" pitchFamily="34" charset="0"/>
              </a:rPr>
              <a:t> is in the wrong location, and </a:t>
            </a:r>
            <a:r>
              <a:rPr lang="en-US" dirty="0" err="1" smtClean="0">
                <a:latin typeface="Arial" panose="020B0604020202020204" pitchFamily="34" charset="0"/>
              </a:rPr>
              <a:t>EncryptedPassword</a:t>
            </a:r>
            <a:r>
              <a:rPr lang="en-US" dirty="0" smtClean="0">
                <a:latin typeface="Arial" panose="020B0604020202020204" pitchFamily="34" charset="0"/>
              </a:rPr>
              <a:t> is omitted.</a:t>
            </a:r>
          </a:p>
          <a:p>
            <a:pPr eaLnBrk="1" hangingPunct="1"/>
            <a:r>
              <a:rPr lang="en-US" dirty="0" smtClean="0">
                <a:latin typeface="Arial" panose="020B0604020202020204" pitchFamily="34" charset="0"/>
              </a:rPr>
              <a:t>The version of CUSTOMER shown in this slide is </a:t>
            </a:r>
            <a:r>
              <a:rPr lang="en-US" b="1" dirty="0" smtClean="0">
                <a:latin typeface="Arial" panose="020B0604020202020204" pitchFamily="34" charset="0"/>
              </a:rPr>
              <a:t>correct</a:t>
            </a:r>
            <a:r>
              <a:rPr lang="en-US" dirty="0" smtClean="0">
                <a:latin typeface="Arial" panose="020B0604020202020204" pitchFamily="34" charset="0"/>
              </a:rPr>
              <a:t> for Microsoft SQL Server 2014.</a:t>
            </a:r>
          </a:p>
          <a:p>
            <a:pPr eaLnBrk="1" hangingPunct="1"/>
            <a:r>
              <a:rPr lang="en-US" dirty="0" smtClean="0">
                <a:latin typeface="Arial" panose="020B0604020202020204" pitchFamily="34" charset="0"/>
              </a:rPr>
              <a:t>The versions of the CUSTOMER table in the online chapters are </a:t>
            </a:r>
            <a:r>
              <a:rPr lang="en-US" b="1" dirty="0" smtClean="0">
                <a:latin typeface="Arial" panose="020B0604020202020204" pitchFamily="34" charset="0"/>
              </a:rPr>
              <a:t>correct</a:t>
            </a:r>
            <a:r>
              <a:rPr lang="en-US" dirty="0" smtClean="0">
                <a:latin typeface="Arial" panose="020B0604020202020204" pitchFamily="34" charset="0"/>
              </a:rPr>
              <a:t>:</a:t>
            </a:r>
          </a:p>
          <a:p>
            <a:pPr eaLnBrk="1" hangingPunct="1"/>
            <a:r>
              <a:rPr lang="en-US" dirty="0" smtClean="0">
                <a:latin typeface="Arial" panose="020B0604020202020204" pitchFamily="34" charset="0"/>
              </a:rPr>
              <a:t>Chapter 10A – Microsoft SQL Sever 2014 – Figure 10A-23</a:t>
            </a:r>
          </a:p>
          <a:p>
            <a:pPr eaLnBrk="1" hangingPunct="1"/>
            <a:r>
              <a:rPr lang="en-US" dirty="0" smtClean="0">
                <a:latin typeface="Arial" panose="020B0604020202020204" pitchFamily="34" charset="0"/>
              </a:rPr>
              <a:t>Chapter 10B </a:t>
            </a:r>
            <a:r>
              <a:rPr lang="en-US" dirty="0">
                <a:latin typeface="Arial" panose="020B0604020202020204" pitchFamily="34" charset="0"/>
              </a:rPr>
              <a:t>– </a:t>
            </a:r>
            <a:r>
              <a:rPr lang="en-US" dirty="0" smtClean="0">
                <a:latin typeface="Arial" panose="020B0604020202020204" pitchFamily="34" charset="0"/>
              </a:rPr>
              <a:t>Oracle Database </a:t>
            </a:r>
            <a:r>
              <a:rPr lang="en-US" dirty="0">
                <a:latin typeface="Arial" panose="020B0604020202020204" pitchFamily="34" charset="0"/>
              </a:rPr>
              <a:t>– Figure </a:t>
            </a:r>
            <a:r>
              <a:rPr lang="en-US" dirty="0" smtClean="0">
                <a:latin typeface="Arial" panose="020B0604020202020204" pitchFamily="34" charset="0"/>
              </a:rPr>
              <a:t>10B-48</a:t>
            </a:r>
          </a:p>
          <a:p>
            <a:pPr eaLnBrk="1" hangingPunct="1"/>
            <a:r>
              <a:rPr lang="en-US" dirty="0">
                <a:latin typeface="Arial" panose="020B0604020202020204" pitchFamily="34" charset="0"/>
              </a:rPr>
              <a:t>Chapter </a:t>
            </a:r>
            <a:r>
              <a:rPr lang="en-US" dirty="0" smtClean="0">
                <a:latin typeface="Arial" panose="020B0604020202020204" pitchFamily="34" charset="0"/>
              </a:rPr>
              <a:t>10C </a:t>
            </a:r>
            <a:r>
              <a:rPr lang="en-US" dirty="0">
                <a:latin typeface="Arial" panose="020B0604020202020204" pitchFamily="34" charset="0"/>
              </a:rPr>
              <a:t>– </a:t>
            </a:r>
            <a:r>
              <a:rPr lang="en-US" dirty="0" smtClean="0">
                <a:latin typeface="Arial" panose="020B0604020202020204" pitchFamily="34" charset="0"/>
              </a:rPr>
              <a:t>MySQL 5.6 </a:t>
            </a:r>
            <a:r>
              <a:rPr lang="en-US" dirty="0">
                <a:latin typeface="Arial" panose="020B0604020202020204" pitchFamily="34" charset="0"/>
              </a:rPr>
              <a:t>– Figure </a:t>
            </a:r>
            <a:r>
              <a:rPr lang="en-US" dirty="0" smtClean="0">
                <a:latin typeface="Arial" panose="020B0604020202020204" pitchFamily="34" charset="0"/>
              </a:rPr>
              <a:t>10C-31</a:t>
            </a:r>
          </a:p>
          <a:p>
            <a:pPr eaLnBrk="1" hangingPunct="1"/>
            <a:r>
              <a:rPr lang="en-US" dirty="0" smtClean="0">
                <a:latin typeface="Arial" panose="020B0604020202020204" pitchFamily="34" charset="0"/>
              </a:rPr>
              <a:t>The SQL script versions in the downloadable </a:t>
            </a:r>
            <a:r>
              <a:rPr lang="en-US" b="1" dirty="0" smtClean="0">
                <a:latin typeface="Arial" panose="020B0604020202020204" pitchFamily="34" charset="0"/>
              </a:rPr>
              <a:t>Student Data Files</a:t>
            </a:r>
            <a:r>
              <a:rPr lang="en-US" dirty="0" smtClean="0">
                <a:latin typeface="Arial" panose="020B0604020202020204" pitchFamily="34" charset="0"/>
              </a:rPr>
              <a:t> are </a:t>
            </a:r>
            <a:r>
              <a:rPr lang="en-US" b="1" dirty="0" smtClean="0">
                <a:latin typeface="Arial" panose="020B0604020202020204" pitchFamily="34" charset="0"/>
              </a:rPr>
              <a:t>correct</a:t>
            </a:r>
            <a:r>
              <a:rPr lang="en-US" dirty="0" smtClean="0">
                <a:latin typeface="Arial" panose="020B0604020202020204" pitchFamily="34" charset="0"/>
              </a:rPr>
              <a:t>!</a:t>
            </a:r>
          </a:p>
          <a:p>
            <a:pPr eaLnBrk="1" hangingPunct="1"/>
            <a:r>
              <a:rPr lang="en-US" dirty="0" smtClean="0">
                <a:latin typeface="Arial" panose="020B0604020202020204" pitchFamily="34" charset="0"/>
              </a:rPr>
              <a:t> </a:t>
            </a:r>
            <a:r>
              <a:rPr lang="en-US" b="1" dirty="0" smtClean="0">
                <a:latin typeface="Arial" panose="020B0604020202020204" pitchFamily="34" charset="0"/>
              </a:rPr>
              <a:t>Have your students build the VRG database using those SQL scripts.</a:t>
            </a:r>
            <a:endParaRPr lang="en-US" b="1" dirty="0">
              <a:latin typeface="Arial" panose="020B0604020202020204" pitchFamily="34" charset="0"/>
            </a:endParaRPr>
          </a:p>
          <a:p>
            <a:pPr eaLnBrk="1" hangingPunct="1"/>
            <a:endParaRPr lang="en-US" dirty="0">
              <a:latin typeface="Arial" panose="020B0604020202020204" pitchFamily="34" charset="0"/>
            </a:endParaRPr>
          </a:p>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2586383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D60086-F682-459E-8FDA-3F3C7A276486}" type="slidenum">
              <a:rPr lang="en-US"/>
              <a:pPr eaLnBrk="1" hangingPunct="1"/>
              <a:t>30</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51329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1899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1511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667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SQL ALTER TABLE statement can be used to add or drop any </a:t>
            </a:r>
            <a:r>
              <a:rPr lang="en-US" dirty="0" smtClean="0"/>
              <a:t>of the </a:t>
            </a:r>
            <a:r>
              <a:rPr lang="en-US" dirty="0"/>
              <a:t>SQL constraints. You can use it to create primary keys and </a:t>
            </a:r>
            <a:r>
              <a:rPr lang="en-US" dirty="0" smtClean="0"/>
              <a:t>alternate keys</a:t>
            </a:r>
            <a:r>
              <a:rPr lang="en-US" dirty="0"/>
              <a:t>, to set null status, to create referential integrity constraints, and to create </a:t>
            </a:r>
            <a:r>
              <a:rPr lang="en-US" dirty="0" smtClean="0"/>
              <a:t>data constraints.</a:t>
            </a:r>
          </a:p>
          <a:p>
            <a:r>
              <a:rPr lang="en-US" dirty="0" smtClean="0"/>
              <a:t>In </a:t>
            </a:r>
            <a:r>
              <a:rPr lang="en-US" dirty="0"/>
              <a:t>fact, another SQL coding style uses CREATE TABLE only to </a:t>
            </a:r>
            <a:r>
              <a:rPr lang="en-US" dirty="0" smtClean="0"/>
              <a:t>declare the </a:t>
            </a:r>
            <a:r>
              <a:rPr lang="en-US" dirty="0"/>
              <a:t>table’s columns; all constraints are added using ALTER TABLE. We do not use </a:t>
            </a:r>
            <a:r>
              <a:rPr lang="en-US" dirty="0" smtClean="0"/>
              <a:t>that style </a:t>
            </a:r>
            <a:r>
              <a:rPr lang="en-US" dirty="0"/>
              <a:t>in this text, but be aware that it does exist and that your employer might require it.</a:t>
            </a:r>
            <a:endParaRPr lang="en-US" dirty="0" smtClean="0">
              <a:latin typeface="Arial" panose="020B0604020202020204" pitchFamily="34" charset="0"/>
            </a:endParaRPr>
          </a:p>
        </p:txBody>
      </p:sp>
    </p:spTree>
    <p:extLst>
      <p:ext uri="{BB962C8B-B14F-4D97-AF65-F5344CB8AC3E}">
        <p14:creationId xmlns:p14="http://schemas.microsoft.com/office/powerpoint/2010/main" val="3296396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93189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7625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5740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Books on systems analysis and design often identify three design stages:</a:t>
            </a:r>
          </a:p>
          <a:p>
            <a:r>
              <a:rPr lang="en-US" dirty="0" smtClean="0"/>
              <a:t>■ </a:t>
            </a:r>
            <a:r>
              <a:rPr lang="en-US" dirty="0"/>
              <a:t>Conceptual design (conceptual schema)</a:t>
            </a:r>
          </a:p>
          <a:p>
            <a:r>
              <a:rPr lang="en-US" dirty="0" smtClean="0"/>
              <a:t>■ </a:t>
            </a:r>
            <a:r>
              <a:rPr lang="en-US" dirty="0"/>
              <a:t>Logical design (logical schema)</a:t>
            </a:r>
          </a:p>
          <a:p>
            <a:r>
              <a:rPr lang="en-US" dirty="0" smtClean="0"/>
              <a:t>■ </a:t>
            </a:r>
            <a:r>
              <a:rPr lang="en-US" dirty="0"/>
              <a:t>Physical design (physical schema)</a:t>
            </a:r>
          </a:p>
          <a:p>
            <a:r>
              <a:rPr lang="en-US" dirty="0"/>
              <a:t>The creation and use of indexes is a part of the </a:t>
            </a:r>
            <a:r>
              <a:rPr lang="en-US" i="1" dirty="0"/>
              <a:t>physical design</a:t>
            </a:r>
            <a:r>
              <a:rPr lang="en-US" dirty="0"/>
              <a:t>, which is defined in </a:t>
            </a:r>
            <a:r>
              <a:rPr lang="en-US" dirty="0" smtClean="0"/>
              <a:t>these books </a:t>
            </a:r>
            <a:r>
              <a:rPr lang="en-US" dirty="0"/>
              <a:t>as the aspects of the database that are actually implemented in the DBMS</a:t>
            </a:r>
            <a:r>
              <a:rPr lang="en-US" dirty="0" smtClean="0"/>
              <a:t>.</a:t>
            </a:r>
          </a:p>
          <a:p>
            <a:r>
              <a:rPr lang="en-US" dirty="0" smtClean="0"/>
              <a:t>Besides indexes</a:t>
            </a:r>
            <a:r>
              <a:rPr lang="en-US" dirty="0"/>
              <a:t>, this includes physical record and file structure and organization and query optimization.</a:t>
            </a:r>
          </a:p>
          <a:p>
            <a:r>
              <a:rPr lang="en-US" dirty="0"/>
              <a:t>We discuss some of these issues for Microsoft SQL Server 2104 in Chapter 10A</a:t>
            </a:r>
            <a:r>
              <a:rPr lang="en-US" dirty="0" smtClean="0"/>
              <a:t>, for </a:t>
            </a:r>
            <a:r>
              <a:rPr lang="en-US" dirty="0"/>
              <a:t>Oracle Database in Chapter 10B, and for MySQL 5.6 in Chapter 10C.</a:t>
            </a:r>
            <a:endParaRPr lang="en-US" dirty="0" smtClean="0">
              <a:latin typeface="Arial" panose="020B0604020202020204" pitchFamily="34" charset="0"/>
            </a:endParaRPr>
          </a:p>
        </p:txBody>
      </p:sp>
    </p:spTree>
    <p:extLst>
      <p:ext uri="{BB962C8B-B14F-4D97-AF65-F5344CB8AC3E}">
        <p14:creationId xmlns:p14="http://schemas.microsoft.com/office/powerpoint/2010/main" val="132879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9960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46923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DBMS will enforce all referential integrity constraints when processing </a:t>
            </a:r>
            <a:r>
              <a:rPr lang="en-US" dirty="0" smtClean="0"/>
              <a:t>UPDATE commands.</a:t>
            </a:r>
          </a:p>
          <a:p>
            <a:r>
              <a:rPr lang="en-US" dirty="0" smtClean="0"/>
              <a:t>For </a:t>
            </a:r>
            <a:r>
              <a:rPr lang="en-US" dirty="0"/>
              <a:t>the VRG database, all keys are surrogate keys, but for tables with data keys</a:t>
            </a:r>
            <a:r>
              <a:rPr lang="en-US" dirty="0" smtClean="0"/>
              <a:t>, the </a:t>
            </a:r>
            <a:r>
              <a:rPr lang="en-US" dirty="0"/>
              <a:t>DBMS will cascade or disallow (NO ACTION) updates according to the specification </a:t>
            </a:r>
            <a:r>
              <a:rPr lang="en-US" dirty="0" smtClean="0"/>
              <a:t>in the </a:t>
            </a:r>
            <a:r>
              <a:rPr lang="en-US" dirty="0"/>
              <a:t>FOREIGN KEY constraint</a:t>
            </a:r>
            <a:r>
              <a:rPr lang="en-US" dirty="0" smtClean="0"/>
              <a:t>.</a:t>
            </a:r>
          </a:p>
          <a:p>
            <a:r>
              <a:rPr lang="en-US" dirty="0" smtClean="0"/>
              <a:t>Also</a:t>
            </a:r>
            <a:r>
              <a:rPr lang="en-US" dirty="0"/>
              <a:t>, if there is a FOREIGN KEY constraint</a:t>
            </a:r>
            <a:r>
              <a:rPr lang="en-US" dirty="0" smtClean="0"/>
              <a:t>, the </a:t>
            </a:r>
            <a:r>
              <a:rPr lang="en-US" dirty="0"/>
              <a:t>DBMS </a:t>
            </a:r>
            <a:r>
              <a:rPr lang="en-US" dirty="0" smtClean="0"/>
              <a:t>will enforce </a:t>
            </a:r>
            <a:r>
              <a:rPr lang="en-US" dirty="0"/>
              <a:t>the referential integrity constraint on updates to a foreign key.</a:t>
            </a:r>
            <a:endParaRPr lang="en-US" dirty="0" smtClean="0">
              <a:latin typeface="Arial" panose="020B0604020202020204" pitchFamily="34" charset="0"/>
            </a:endParaRPr>
          </a:p>
        </p:txBody>
      </p:sp>
    </p:spTree>
    <p:extLst>
      <p:ext uri="{BB962C8B-B14F-4D97-AF65-F5344CB8AC3E}">
        <p14:creationId xmlns:p14="http://schemas.microsoft.com/office/powerpoint/2010/main" val="297715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85465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64728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96223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SQL MERGE statement essentially combines the SQL </a:t>
            </a:r>
            <a:r>
              <a:rPr lang="en-US" dirty="0" smtClean="0"/>
              <a:t>INSERT and </a:t>
            </a:r>
            <a:r>
              <a:rPr lang="en-US" dirty="0"/>
              <a:t>SQL UPDATE statements into one statement that can either insert or update data </a:t>
            </a:r>
            <a:r>
              <a:rPr lang="en-US" dirty="0" smtClean="0"/>
              <a:t>depending upon </a:t>
            </a:r>
            <a:r>
              <a:rPr lang="en-US" dirty="0"/>
              <a:t>whether some condition is met.</a:t>
            </a:r>
            <a:endParaRPr lang="en-US" dirty="0" smtClean="0">
              <a:latin typeface="Arial" panose="020B0604020202020204" pitchFamily="34" charset="0"/>
            </a:endParaRPr>
          </a:p>
        </p:txBody>
      </p:sp>
    </p:spTree>
    <p:extLst>
      <p:ext uri="{BB962C8B-B14F-4D97-AF65-F5344CB8AC3E}">
        <p14:creationId xmlns:p14="http://schemas.microsoft.com/office/powerpoint/2010/main" val="2118160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740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84491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4107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9227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76460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9491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126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5608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30757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0172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7037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1928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638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Views are a standard and popular SQL construct. Microsoft Access, however</a:t>
            </a:r>
            <a:r>
              <a:rPr lang="en-US" dirty="0" smtClean="0"/>
              <a:t>, does </a:t>
            </a:r>
            <a:r>
              <a:rPr lang="en-US" dirty="0"/>
              <a:t>not support them</a:t>
            </a:r>
            <a:r>
              <a:rPr lang="en-US" dirty="0" smtClean="0"/>
              <a:t>.</a:t>
            </a:r>
          </a:p>
          <a:p>
            <a:r>
              <a:rPr lang="en-US" dirty="0" smtClean="0"/>
              <a:t>Instead</a:t>
            </a:r>
            <a:r>
              <a:rPr lang="en-US" dirty="0"/>
              <a:t>, in Microsoft Access, you can </a:t>
            </a:r>
            <a:r>
              <a:rPr lang="en-US" dirty="0" smtClean="0"/>
              <a:t>create a </a:t>
            </a:r>
            <a:r>
              <a:rPr lang="en-US" dirty="0"/>
              <a:t>view-equivalent </a:t>
            </a:r>
            <a:r>
              <a:rPr lang="en-US" i="1" dirty="0"/>
              <a:t>query</a:t>
            </a:r>
            <a:r>
              <a:rPr lang="en-US" dirty="0"/>
              <a:t>, name it, and then save it. You can then process the query </a:t>
            </a:r>
            <a:r>
              <a:rPr lang="en-US" dirty="0" smtClean="0"/>
              <a:t>in the </a:t>
            </a:r>
            <a:r>
              <a:rPr lang="en-US" dirty="0"/>
              <a:t>same ways that we process views in the following discussion</a:t>
            </a:r>
            <a:r>
              <a:rPr lang="en-US" dirty="0" smtClean="0"/>
              <a:t>.</a:t>
            </a:r>
          </a:p>
          <a:p>
            <a:r>
              <a:rPr lang="en-US" dirty="0" smtClean="0"/>
              <a:t>SQL </a:t>
            </a:r>
            <a:r>
              <a:rPr lang="en-US" dirty="0"/>
              <a:t>Server, </a:t>
            </a:r>
            <a:r>
              <a:rPr lang="en-US" dirty="0" smtClean="0"/>
              <a:t>Oracle Database</a:t>
            </a:r>
            <a:r>
              <a:rPr lang="en-US" dirty="0"/>
              <a:t>, and MySQL all support views, and they are an important structure </a:t>
            </a:r>
            <a:r>
              <a:rPr lang="en-US" dirty="0" smtClean="0"/>
              <a:t>with many </a:t>
            </a:r>
            <a:r>
              <a:rPr lang="en-US" dirty="0"/>
              <a:t>uses</a:t>
            </a:r>
            <a:r>
              <a:rPr lang="en-US" dirty="0" smtClean="0"/>
              <a:t>.</a:t>
            </a:r>
          </a:p>
          <a:p>
            <a:r>
              <a:rPr lang="en-US" dirty="0" smtClean="0"/>
              <a:t>Do </a:t>
            </a:r>
            <a:r>
              <a:rPr lang="en-US" dirty="0"/>
              <a:t>not conclude from Microsoft Access’s lack of support that views </a:t>
            </a:r>
            <a:r>
              <a:rPr lang="en-US" dirty="0" smtClean="0"/>
              <a:t>are unimportant</a:t>
            </a:r>
            <a:r>
              <a:rPr lang="en-US" dirty="0"/>
              <a:t>. Read on, and, if possible, use SQL Server, Oracle Database, or MySQL </a:t>
            </a:r>
            <a:r>
              <a:rPr lang="en-US" dirty="0" smtClean="0"/>
              <a:t>to process </a:t>
            </a:r>
            <a:r>
              <a:rPr lang="en-US" dirty="0"/>
              <a:t>the statements in this section.</a:t>
            </a:r>
            <a:endParaRPr lang="en-US" dirty="0" smtClean="0">
              <a:latin typeface="Arial" panose="020B0604020202020204" pitchFamily="34" charset="0"/>
            </a:endParaRPr>
          </a:p>
        </p:txBody>
      </p:sp>
    </p:spTree>
    <p:extLst>
      <p:ext uri="{BB962C8B-B14F-4D97-AF65-F5344CB8AC3E}">
        <p14:creationId xmlns:p14="http://schemas.microsoft.com/office/powerpoint/2010/main" val="2731206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4073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9732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2311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1668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61915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71545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5923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05975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32909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9415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0714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786436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1197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94658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6473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1522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3952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52195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1822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04348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8805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8151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42257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35624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654329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4618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9</a:t>
            </a:fld>
            <a:endParaRPr lang="en-US"/>
          </a:p>
        </p:txBody>
      </p:sp>
    </p:spTree>
    <p:extLst>
      <p:ext uri="{BB962C8B-B14F-4D97-AF65-F5344CB8AC3E}">
        <p14:creationId xmlns:p14="http://schemas.microsoft.com/office/powerpoint/2010/main" val="29387045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81590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3591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6798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5F31A1-CB58-481A-B66D-DF758424BB99}" type="slidenum">
              <a:rPr lang="en-US"/>
              <a:pPr eaLnBrk="1" hangingPunct="1"/>
              <a:t>87</a:t>
            </a:fld>
            <a:endParaRPr lang="en-US"/>
          </a:p>
        </p:txBody>
      </p:sp>
    </p:spTree>
    <p:extLst>
      <p:ext uri="{BB962C8B-B14F-4D97-AF65-F5344CB8AC3E}">
        <p14:creationId xmlns:p14="http://schemas.microsoft.com/office/powerpoint/2010/main" val="851721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152525" y="692150"/>
            <a:ext cx="4554538" cy="3416300"/>
          </a:xfrm>
          <a:ln/>
        </p:spPr>
      </p:sp>
      <p:sp>
        <p:nvSpPr>
          <p:cNvPr id="12595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294771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10</a:t>
            </a:fld>
            <a:endParaRPr lang="en-US"/>
          </a:p>
        </p:txBody>
      </p:sp>
    </p:spTree>
    <p:extLst>
      <p:ext uri="{BB962C8B-B14F-4D97-AF65-F5344CB8AC3E}">
        <p14:creationId xmlns:p14="http://schemas.microsoft.com/office/powerpoint/2010/main" val="338733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7-</a:t>
            </a:r>
            <a:fld id="{913D2A7E-A54E-4090-9082-52F3C57E86FD}" type="slidenum">
              <a:rPr lang="en-US" smtClean="0"/>
              <a:pPr/>
              <a:t>‹#›</a:t>
            </a:fld>
            <a:endParaRPr lang="en-US" smtClean="0"/>
          </a:p>
          <a:p>
            <a:endParaRPr lang="en-US"/>
          </a:p>
        </p:txBody>
      </p:sp>
    </p:spTree>
    <p:extLst>
      <p:ext uri="{BB962C8B-B14F-4D97-AF65-F5344CB8AC3E}">
        <p14:creationId xmlns:p14="http://schemas.microsoft.com/office/powerpoint/2010/main" val="185401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7-</a:t>
            </a:r>
            <a:fld id="{5C29BE9A-2DF3-406A-A132-4557694CD486}" type="slidenum">
              <a:rPr lang="en-US" smtClean="0"/>
              <a:pPr/>
              <a:t>‹#›</a:t>
            </a:fld>
            <a:endParaRPr lang="en-US" smtClean="0"/>
          </a:p>
          <a:p>
            <a:endParaRPr lang="en-US"/>
          </a:p>
        </p:txBody>
      </p:sp>
    </p:spTree>
    <p:extLst>
      <p:ext uri="{BB962C8B-B14F-4D97-AF65-F5344CB8AC3E}">
        <p14:creationId xmlns:p14="http://schemas.microsoft.com/office/powerpoint/2010/main" val="3800206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7-</a:t>
            </a:r>
            <a:fld id="{19E85E32-6044-4588-A941-42F89B49DBA9}" type="slidenum">
              <a:rPr lang="en-US" smtClean="0"/>
              <a:pPr/>
              <a:t>‹#›</a:t>
            </a:fld>
            <a:endParaRPr lang="en-US" smtClean="0"/>
          </a:p>
          <a:p>
            <a:endParaRPr lang="en-US"/>
          </a:p>
        </p:txBody>
      </p:sp>
    </p:spTree>
    <p:extLst>
      <p:ext uri="{BB962C8B-B14F-4D97-AF65-F5344CB8AC3E}">
        <p14:creationId xmlns:p14="http://schemas.microsoft.com/office/powerpoint/2010/main" val="350663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7-</a:t>
            </a:r>
            <a:fld id="{7621CEFD-2E20-43B8-90AE-2288D3C72D87}" type="slidenum">
              <a:rPr lang="en-US" smtClean="0"/>
              <a:pPr/>
              <a:t>‹#›</a:t>
            </a:fld>
            <a:endParaRPr lang="en-US" smtClean="0"/>
          </a:p>
          <a:p>
            <a:endParaRPr lang="en-US"/>
          </a:p>
        </p:txBody>
      </p:sp>
    </p:spTree>
    <p:extLst>
      <p:ext uri="{BB962C8B-B14F-4D97-AF65-F5344CB8AC3E}">
        <p14:creationId xmlns:p14="http://schemas.microsoft.com/office/powerpoint/2010/main" val="321570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7-</a:t>
            </a:r>
            <a:fld id="{9986268D-5304-469B-BEE6-DBE66B561B97}" type="slidenum">
              <a:rPr lang="en-US" smtClean="0"/>
              <a:pPr/>
              <a:t>‹#›</a:t>
            </a:fld>
            <a:endParaRPr lang="en-US" smtClean="0"/>
          </a:p>
          <a:p>
            <a:endParaRPr lang="en-US"/>
          </a:p>
        </p:txBody>
      </p:sp>
    </p:spTree>
    <p:extLst>
      <p:ext uri="{BB962C8B-B14F-4D97-AF65-F5344CB8AC3E}">
        <p14:creationId xmlns:p14="http://schemas.microsoft.com/office/powerpoint/2010/main" val="358079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7-</a:t>
            </a:r>
            <a:fld id="{0446CB85-8DD0-4804-AC25-BC5B9CB82240}" type="slidenum">
              <a:rPr lang="en-US" smtClean="0"/>
              <a:pPr/>
              <a:t>‹#›</a:t>
            </a:fld>
            <a:endParaRPr lang="en-US" smtClean="0"/>
          </a:p>
          <a:p>
            <a:endParaRPr lang="en-US"/>
          </a:p>
        </p:txBody>
      </p:sp>
    </p:spTree>
    <p:extLst>
      <p:ext uri="{BB962C8B-B14F-4D97-AF65-F5344CB8AC3E}">
        <p14:creationId xmlns:p14="http://schemas.microsoft.com/office/powerpoint/2010/main" val="3729554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7-</a:t>
            </a:r>
            <a:fld id="{96048BD8-5A51-49B8-83F8-DB48CE29A839}" type="slidenum">
              <a:rPr lang="en-US" smtClean="0"/>
              <a:pPr/>
              <a:t>‹#›</a:t>
            </a:fld>
            <a:endParaRPr lang="en-US" smtClean="0"/>
          </a:p>
          <a:p>
            <a:endParaRPr lang="en-US"/>
          </a:p>
        </p:txBody>
      </p:sp>
    </p:spTree>
    <p:extLst>
      <p:ext uri="{BB962C8B-B14F-4D97-AF65-F5344CB8AC3E}">
        <p14:creationId xmlns:p14="http://schemas.microsoft.com/office/powerpoint/2010/main" val="382136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7-</a:t>
            </a:r>
            <a:fld id="{42778BAB-D727-497B-9675-37B606AC42CA}" type="slidenum">
              <a:rPr lang="en-US" smtClean="0"/>
              <a:pPr/>
              <a:t>‹#›</a:t>
            </a:fld>
            <a:endParaRPr lang="en-US" smtClean="0"/>
          </a:p>
          <a:p>
            <a:endParaRPr lang="en-US"/>
          </a:p>
        </p:txBody>
      </p:sp>
    </p:spTree>
    <p:extLst>
      <p:ext uri="{BB962C8B-B14F-4D97-AF65-F5344CB8AC3E}">
        <p14:creationId xmlns:p14="http://schemas.microsoft.com/office/powerpoint/2010/main" val="117931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7-</a:t>
            </a:r>
            <a:fld id="{3F72310C-2D96-473B-9FE5-BEAA6CCE7878}" type="slidenum">
              <a:rPr lang="en-US" smtClean="0"/>
              <a:pPr/>
              <a:t>‹#›</a:t>
            </a:fld>
            <a:endParaRPr lang="en-US" smtClean="0"/>
          </a:p>
          <a:p>
            <a:endParaRPr lang="en-US"/>
          </a:p>
        </p:txBody>
      </p:sp>
    </p:spTree>
    <p:extLst>
      <p:ext uri="{BB962C8B-B14F-4D97-AF65-F5344CB8AC3E}">
        <p14:creationId xmlns:p14="http://schemas.microsoft.com/office/powerpoint/2010/main" val="406971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7-</a:t>
            </a:r>
            <a:fld id="{458F31E9-9E98-415B-ABD9-21AF52C68E79}" type="slidenum">
              <a:rPr lang="en-US" smtClean="0"/>
              <a:pPr/>
              <a:t>‹#›</a:t>
            </a:fld>
            <a:endParaRPr lang="en-US" smtClean="0"/>
          </a:p>
          <a:p>
            <a:endParaRPr lang="en-US"/>
          </a:p>
        </p:txBody>
      </p:sp>
    </p:spTree>
    <p:extLst>
      <p:ext uri="{BB962C8B-B14F-4D97-AF65-F5344CB8AC3E}">
        <p14:creationId xmlns:p14="http://schemas.microsoft.com/office/powerpoint/2010/main" val="394816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7-</a:t>
            </a:r>
            <a:fld id="{C4C7491E-79D2-49C1-8306-84395E066699}" type="slidenum">
              <a:rPr lang="en-US" smtClean="0"/>
              <a:pPr/>
              <a:t>‹#›</a:t>
            </a:fld>
            <a:endParaRPr lang="en-US" smtClean="0"/>
          </a:p>
          <a:p>
            <a:endParaRPr lang="en-US"/>
          </a:p>
        </p:txBody>
      </p:sp>
    </p:spTree>
    <p:extLst>
      <p:ext uri="{BB962C8B-B14F-4D97-AF65-F5344CB8AC3E}">
        <p14:creationId xmlns:p14="http://schemas.microsoft.com/office/powerpoint/2010/main" val="308951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7-</a:t>
            </a:r>
            <a:fld id="{36FBCE8F-B733-4CFE-BAD1-2EAFA4DD91A7}" type="slidenum">
              <a:rPr lang="en-US" smtClean="0"/>
              <a:pPr/>
              <a:t>‹#›</a:t>
            </a:fld>
            <a:endParaRPr lang="en-US" smtClean="0"/>
          </a:p>
          <a:p>
            <a:endParaRPr lang="en-US"/>
          </a:p>
        </p:txBody>
      </p:sp>
    </p:spTree>
    <p:extLst>
      <p:ext uri="{BB962C8B-B14F-4D97-AF65-F5344CB8AC3E}">
        <p14:creationId xmlns:p14="http://schemas.microsoft.com/office/powerpoint/2010/main" val="32752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7-</a:t>
            </a:r>
            <a:fld id="{D21383C9-4AAF-4C2C-B03B-CA9DF28A168A}" type="slidenum">
              <a:rPr lang="en-US" smtClean="0"/>
              <a:pPr/>
              <a:t>‹#›</a:t>
            </a:fld>
            <a:endParaRPr lang="en-US" smtClean="0"/>
          </a:p>
          <a:p>
            <a:endParaRPr lang="en-US" dirty="0"/>
          </a:p>
        </p:txBody>
      </p:sp>
    </p:spTree>
    <p:extLst>
      <p:ext uri="{BB962C8B-B14F-4D97-AF65-F5344CB8AC3E}">
        <p14:creationId xmlns:p14="http://schemas.microsoft.com/office/powerpoint/2010/main" val="35852678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Seven</a:t>
            </a:r>
            <a:r>
              <a:rPr lang="en-US" sz="3600" b="1" dirty="0" smtClean="0">
                <a:solidFill>
                  <a:srgbClr val="D57A15"/>
                </a:solidFill>
                <a:latin typeface="Calibri" pitchFamily="34" charset="0"/>
                <a:cs typeface="Calibri" pitchFamily="34" charset="0"/>
              </a:rPr>
              <a:t>:</a:t>
            </a:r>
            <a:endParaRPr lang="en-US" sz="3600" b="1" dirty="0">
              <a:solidFill>
                <a:srgbClr val="D57A15"/>
              </a:solidFill>
              <a:latin typeface="Calibri" pitchFamily="34" charset="0"/>
              <a:cs typeface="Calibri" pitchFamily="34" charset="0"/>
            </a:endParaRPr>
          </a:p>
          <a:p>
            <a:pPr algn="ctr" eaLnBrk="1" hangingPunct="1">
              <a:spcBef>
                <a:spcPct val="200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SQL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for Database Construction</a:t>
            </a:r>
          </a:p>
          <a:p>
            <a:pPr algn="ctr" eaLnBrk="1" hangingPunct="1">
              <a:spcBef>
                <a:spcPct val="20000"/>
              </a:spcBef>
            </a:pP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and Application Processing</a:t>
            </a:r>
          </a:p>
          <a:p>
            <a:pPr algn="ctr">
              <a:spcBef>
                <a:spcPct val="20000"/>
              </a:spcBef>
            </a:pP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890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VRG Database Available Online II</a:t>
            </a:r>
            <a:endParaRPr lang="en-US" sz="3200" dirty="0"/>
          </a:p>
        </p:txBody>
      </p:sp>
      <p:sp>
        <p:nvSpPr>
          <p:cNvPr id="3" name="Content Placeholder 2"/>
          <p:cNvSpPr>
            <a:spLocks noGrp="1"/>
          </p:cNvSpPr>
          <p:nvPr>
            <p:ph idx="1"/>
          </p:nvPr>
        </p:nvSpPr>
        <p:spPr>
          <a:xfrm>
            <a:off x="457200" y="1066800"/>
            <a:ext cx="8229600" cy="5059363"/>
          </a:xfrm>
        </p:spPr>
        <p:txBody>
          <a:bodyPr/>
          <a:lstStyle/>
          <a:p>
            <a:r>
              <a:rPr lang="en-US" sz="2400" dirty="0" smtClean="0"/>
              <a:t>To complete setting up the VRG database, set the referenced materials:</a:t>
            </a:r>
          </a:p>
          <a:p>
            <a:pPr lvl="1"/>
            <a:r>
              <a:rPr lang="en-US" sz="2000" dirty="0" smtClean="0"/>
              <a:t>For Microsoft SQL Server 2014:</a:t>
            </a:r>
          </a:p>
          <a:p>
            <a:pPr lvl="2"/>
            <a:r>
              <a:rPr lang="en-US" sz="2000" dirty="0" smtClean="0"/>
              <a:t>See Online Chapter 10A</a:t>
            </a:r>
          </a:p>
          <a:p>
            <a:pPr lvl="1"/>
            <a:r>
              <a:rPr lang="en-US" sz="2000" dirty="0" smtClean="0"/>
              <a:t>For Oracle Database 12c and Oracle Database XE:</a:t>
            </a:r>
          </a:p>
          <a:p>
            <a:pPr lvl="2"/>
            <a:r>
              <a:rPr lang="en-US" sz="2000" dirty="0"/>
              <a:t>See Online Chapter </a:t>
            </a:r>
            <a:r>
              <a:rPr lang="en-US" sz="2000" dirty="0" smtClean="0"/>
              <a:t>10B</a:t>
            </a:r>
            <a:endParaRPr lang="en-US" sz="2000" dirty="0"/>
          </a:p>
          <a:p>
            <a:pPr lvl="1"/>
            <a:r>
              <a:rPr lang="en-US" sz="2000" dirty="0" smtClean="0"/>
              <a:t>For MySQL 5.6</a:t>
            </a:r>
          </a:p>
          <a:p>
            <a:pPr lvl="2"/>
            <a:r>
              <a:rPr lang="en-US" sz="2000" dirty="0"/>
              <a:t>See Online Chapter </a:t>
            </a:r>
            <a:r>
              <a:rPr lang="en-US" sz="2000" dirty="0" smtClean="0"/>
              <a:t>10C</a:t>
            </a:r>
          </a:p>
          <a:p>
            <a:r>
              <a:rPr lang="en-US" sz="2400" dirty="0" smtClean="0"/>
              <a:t>Online chapters 10A, 10B, and 10C </a:t>
            </a:r>
            <a:r>
              <a:rPr lang="en-US" sz="2400" dirty="0"/>
              <a:t>are available </a:t>
            </a:r>
            <a:r>
              <a:rPr lang="en-US" sz="2400" dirty="0" smtClean="0"/>
              <a:t>for download at:</a:t>
            </a:r>
            <a:endParaRPr lang="en-US" sz="2400" dirty="0"/>
          </a:p>
          <a:p>
            <a:pPr marL="457200" lvl="1" indent="0">
              <a:buNone/>
            </a:pPr>
            <a:r>
              <a:rPr lang="en-US" sz="2400" dirty="0"/>
              <a:t>	 </a:t>
            </a:r>
            <a:r>
              <a:rPr lang="en-US" sz="2400" dirty="0">
                <a:solidFill>
                  <a:srgbClr val="0099CC"/>
                </a:solidFill>
              </a:rPr>
              <a:t>http://www.pearsonhighered.com/kroenke/</a:t>
            </a:r>
          </a:p>
          <a:p>
            <a:endParaRPr lang="en-US" dirty="0"/>
          </a:p>
          <a:p>
            <a:pPr lvl="1"/>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10</a:t>
            </a:fld>
            <a:endParaRPr lang="en-US" smtClean="0"/>
          </a:p>
          <a:p>
            <a:endParaRPr lang="en-US"/>
          </a:p>
        </p:txBody>
      </p:sp>
    </p:spTree>
    <p:extLst>
      <p:ext uri="{BB962C8B-B14F-4D97-AF65-F5344CB8AC3E}">
        <p14:creationId xmlns:p14="http://schemas.microsoft.com/office/powerpoint/2010/main" val="1418622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Categories</a:t>
            </a:r>
          </a:p>
        </p:txBody>
      </p:sp>
      <p:sp>
        <p:nvSpPr>
          <p:cNvPr id="22531" name="Rectangle 3"/>
          <p:cNvSpPr>
            <a:spLocks noGrp="1" noChangeArrowheads="1"/>
          </p:cNvSpPr>
          <p:nvPr>
            <p:ph idx="1"/>
          </p:nvPr>
        </p:nvSpPr>
        <p:spPr/>
        <p:txBody>
          <a:bodyPr/>
          <a:lstStyle/>
          <a:p>
            <a:pPr eaLnBrk="1" hangingPunct="1">
              <a:lnSpc>
                <a:spcPct val="90000"/>
              </a:lnSpc>
            </a:pPr>
            <a:r>
              <a:rPr lang="en-US" dirty="0" smtClean="0"/>
              <a:t>SQL statements can be divided into five categories:</a:t>
            </a:r>
          </a:p>
          <a:p>
            <a:pPr lvl="1" eaLnBrk="1" hangingPunct="1">
              <a:lnSpc>
                <a:spcPct val="90000"/>
              </a:lnSpc>
              <a:buClr>
                <a:schemeClr val="tx1"/>
              </a:buClr>
            </a:pPr>
            <a:r>
              <a:rPr lang="en-US" b="1" dirty="0" smtClean="0">
                <a:solidFill>
                  <a:srgbClr val="00B0F0"/>
                </a:solidFill>
              </a:rPr>
              <a:t>Data definition language (DDL)</a:t>
            </a:r>
          </a:p>
          <a:p>
            <a:pPr lvl="1"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SQL/Persistent Stored Modules (SQL/PSM)</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Transaction control language (TCL)</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Data control language (DCL)</a:t>
            </a:r>
            <a:r>
              <a:rPr lang="en-US" dirty="0">
                <a:solidFill>
                  <a:srgbClr val="00B0F0"/>
                </a:solidFill>
              </a:rPr>
              <a:t> </a:t>
            </a:r>
            <a:r>
              <a:rPr lang="en-US" dirty="0"/>
              <a:t>statements</a:t>
            </a:r>
          </a:p>
          <a:p>
            <a:pPr marL="457200" lvl="1" indent="0" eaLnBrk="1" hangingPunct="1">
              <a:lnSpc>
                <a:spcPct val="90000"/>
              </a:lnSpc>
              <a:buClr>
                <a:schemeClr val="tx1"/>
              </a:buClr>
              <a:buNone/>
            </a:pPr>
            <a:endParaRPr lang="en-US" dirty="0"/>
          </a:p>
          <a:p>
            <a:pPr lvl="1" eaLnBrk="1" hangingPunct="1">
              <a:lnSpc>
                <a:spcPct val="90000"/>
              </a:lnSpc>
              <a:buClr>
                <a:schemeClr val="tx1"/>
              </a:buClr>
            </a:pPr>
            <a:endParaRPr lang="en-US" dirty="0"/>
          </a:p>
          <a:p>
            <a:pPr lvl="1" eaLnBrk="1" hangingPunct="1">
              <a:lnSpc>
                <a:spcPct val="90000"/>
              </a:lnSpc>
              <a:buClr>
                <a:schemeClr val="tx1"/>
              </a:buClr>
            </a:pPr>
            <a:endParaRPr lang="en-US" dirty="0" smtClean="0"/>
          </a:p>
          <a:p>
            <a:pPr lvl="1" eaLnBrk="1" hangingPunct="1">
              <a:lnSpc>
                <a:spcPct val="90000"/>
              </a:lnSpc>
              <a:buClr>
                <a:schemeClr val="tx1"/>
              </a:buClr>
            </a:pP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11</a:t>
            </a:fld>
            <a:endParaRPr lang="en-US" smtClean="0"/>
          </a:p>
          <a:p>
            <a:endParaRPr lang="en-US"/>
          </a:p>
        </p:txBody>
      </p:sp>
    </p:spTree>
    <p:extLst>
      <p:ext uri="{BB962C8B-B14F-4D97-AF65-F5344CB8AC3E}">
        <p14:creationId xmlns:p14="http://schemas.microsoft.com/office/powerpoint/2010/main" val="1190691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DDL</a:t>
            </a:r>
          </a:p>
        </p:txBody>
      </p:sp>
      <p:sp>
        <p:nvSpPr>
          <p:cNvPr id="22531"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definition language (DDL)</a:t>
            </a:r>
            <a:r>
              <a:rPr lang="en-US" dirty="0" smtClean="0">
                <a:solidFill>
                  <a:srgbClr val="00B0F0"/>
                </a:solidFill>
              </a:rPr>
              <a:t> </a:t>
            </a:r>
            <a:r>
              <a:rPr lang="en-US" dirty="0" smtClean="0"/>
              <a:t>statements</a:t>
            </a:r>
          </a:p>
          <a:p>
            <a:pPr lvl="1" eaLnBrk="1" hangingPunct="1">
              <a:lnSpc>
                <a:spcPct val="90000"/>
              </a:lnSpc>
            </a:pPr>
            <a:r>
              <a:rPr lang="en-US" dirty="0" smtClean="0"/>
              <a:t>Used for creating tables, relationships, and other structures</a:t>
            </a:r>
          </a:p>
          <a:p>
            <a:pPr lvl="1" eaLnBrk="1" hangingPunct="1">
              <a:lnSpc>
                <a:spcPct val="90000"/>
              </a:lnSpc>
            </a:pPr>
            <a:r>
              <a:rPr lang="en-US" dirty="0" smtClean="0"/>
              <a:t>Covered in this chapter (Chapter 7)</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12</a:t>
            </a:fld>
            <a:endParaRPr lang="en-US" smtClean="0"/>
          </a:p>
          <a:p>
            <a:endParaRPr lang="en-US"/>
          </a:p>
        </p:txBody>
      </p:sp>
    </p:spTree>
    <p:extLst>
      <p:ext uri="{BB962C8B-B14F-4D97-AF65-F5344CB8AC3E}">
        <p14:creationId xmlns:p14="http://schemas.microsoft.com/office/powerpoint/2010/main" val="3248128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DML</a:t>
            </a:r>
          </a:p>
        </p:txBody>
      </p:sp>
      <p:sp>
        <p:nvSpPr>
          <p:cNvPr id="22531"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pPr>
            <a:r>
              <a:rPr lang="en-US" dirty="0" smtClean="0"/>
              <a:t>Used for:</a:t>
            </a:r>
          </a:p>
          <a:p>
            <a:pPr lvl="2">
              <a:lnSpc>
                <a:spcPct val="90000"/>
              </a:lnSpc>
            </a:pPr>
            <a:r>
              <a:rPr lang="en-US" dirty="0" smtClean="0"/>
              <a:t>Queries – SQL </a:t>
            </a:r>
            <a:r>
              <a:rPr lang="en-US" b="1" dirty="0" smtClean="0">
                <a:solidFill>
                  <a:srgbClr val="0099CC"/>
                </a:solidFill>
              </a:rPr>
              <a:t>SELECT</a:t>
            </a:r>
            <a:r>
              <a:rPr lang="en-US" dirty="0" smtClean="0"/>
              <a:t> statement</a:t>
            </a:r>
          </a:p>
          <a:p>
            <a:pPr lvl="2">
              <a:lnSpc>
                <a:spcPct val="90000"/>
              </a:lnSpc>
            </a:pPr>
            <a:r>
              <a:rPr lang="en-US" dirty="0" smtClean="0"/>
              <a:t>Inserting data – SQL </a:t>
            </a:r>
            <a:r>
              <a:rPr lang="en-US" b="1" dirty="0" smtClean="0">
                <a:solidFill>
                  <a:srgbClr val="0099CC"/>
                </a:solidFill>
              </a:rPr>
              <a:t>INSERT</a:t>
            </a:r>
            <a:r>
              <a:rPr lang="en-US" dirty="0" smtClean="0"/>
              <a:t> statement</a:t>
            </a:r>
          </a:p>
          <a:p>
            <a:pPr lvl="2">
              <a:lnSpc>
                <a:spcPct val="90000"/>
              </a:lnSpc>
            </a:pPr>
            <a:r>
              <a:rPr lang="en-US" dirty="0" smtClean="0"/>
              <a:t>Modifying </a:t>
            </a:r>
            <a:r>
              <a:rPr lang="en-US" dirty="0"/>
              <a:t>data </a:t>
            </a:r>
            <a:r>
              <a:rPr lang="en-US" dirty="0" smtClean="0"/>
              <a:t>– SQL </a:t>
            </a:r>
            <a:r>
              <a:rPr lang="en-US" b="1" dirty="0" smtClean="0">
                <a:solidFill>
                  <a:srgbClr val="0099CC"/>
                </a:solidFill>
              </a:rPr>
              <a:t>UPDATE</a:t>
            </a:r>
            <a:r>
              <a:rPr lang="en-US" dirty="0" smtClean="0"/>
              <a:t> statement</a:t>
            </a:r>
          </a:p>
          <a:p>
            <a:pPr lvl="2">
              <a:lnSpc>
                <a:spcPct val="90000"/>
              </a:lnSpc>
            </a:pPr>
            <a:r>
              <a:rPr lang="en-US" dirty="0" smtClean="0"/>
              <a:t>Deleting data </a:t>
            </a:r>
            <a:r>
              <a:rPr lang="en-US" dirty="0"/>
              <a:t>– SQL </a:t>
            </a:r>
            <a:r>
              <a:rPr lang="en-US" b="1" dirty="0" smtClean="0">
                <a:solidFill>
                  <a:srgbClr val="0099CC"/>
                </a:solidFill>
              </a:rPr>
              <a:t>DELETE</a:t>
            </a:r>
            <a:r>
              <a:rPr lang="en-US" dirty="0" smtClean="0"/>
              <a:t> </a:t>
            </a:r>
            <a:r>
              <a:rPr lang="en-US" dirty="0"/>
              <a:t>statement</a:t>
            </a:r>
          </a:p>
          <a:p>
            <a:pPr lvl="1" eaLnBrk="1" hangingPunct="1">
              <a:lnSpc>
                <a:spcPct val="90000"/>
              </a:lnSpc>
            </a:pPr>
            <a:r>
              <a:rPr lang="en-US" dirty="0" smtClean="0"/>
              <a:t>Previously covered in Chapter 2</a:t>
            </a:r>
          </a:p>
          <a:p>
            <a:pPr lvl="1" eaLnBrk="1" hangingPunct="1">
              <a:lnSpc>
                <a:spcPct val="90000"/>
              </a:lnSpc>
            </a:pPr>
            <a:endParaRPr lang="en-US"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13</a:t>
            </a:fld>
            <a:endParaRPr lang="en-US" smtClean="0"/>
          </a:p>
          <a:p>
            <a:endParaRPr lang="en-US"/>
          </a:p>
        </p:txBody>
      </p:sp>
    </p:spTree>
    <p:extLst>
      <p:ext uri="{BB962C8B-B14F-4D97-AF65-F5344CB8AC3E}">
        <p14:creationId xmlns:p14="http://schemas.microsoft.com/office/powerpoint/2010/main" val="650618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SQL/PSM</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SQL/Persistent Stored Modules (SQL/PSM)</a:t>
            </a:r>
            <a:r>
              <a:rPr lang="en-US" dirty="0" smtClean="0">
                <a:solidFill>
                  <a:srgbClr val="00B0F0"/>
                </a:solidFill>
              </a:rPr>
              <a:t> </a:t>
            </a:r>
            <a:r>
              <a:rPr lang="en-US" dirty="0" smtClean="0"/>
              <a:t>statements</a:t>
            </a:r>
          </a:p>
          <a:p>
            <a:pPr lvl="1" eaLnBrk="1" hangingPunct="1">
              <a:lnSpc>
                <a:spcPct val="90000"/>
              </a:lnSpc>
            </a:pPr>
            <a:r>
              <a:rPr lang="en-US" dirty="0" smtClean="0"/>
              <a:t>Add procedural programming capabilities</a:t>
            </a:r>
          </a:p>
          <a:p>
            <a:pPr lvl="2" eaLnBrk="1" hangingPunct="1">
              <a:lnSpc>
                <a:spcPct val="90000"/>
              </a:lnSpc>
            </a:pPr>
            <a:r>
              <a:rPr lang="en-US" dirty="0" smtClean="0"/>
              <a:t>Variables</a:t>
            </a:r>
          </a:p>
          <a:p>
            <a:pPr lvl="2" eaLnBrk="1" hangingPunct="1">
              <a:lnSpc>
                <a:spcPct val="90000"/>
              </a:lnSpc>
            </a:pPr>
            <a:r>
              <a:rPr lang="en-US" dirty="0" smtClean="0"/>
              <a:t>Control-of-flow statements</a:t>
            </a:r>
          </a:p>
          <a:p>
            <a:pPr lvl="1" eaLnBrk="1" hangingPunct="1">
              <a:lnSpc>
                <a:spcPct val="90000"/>
              </a:lnSpc>
            </a:pPr>
            <a:r>
              <a:rPr lang="en-US" dirty="0" smtClean="0"/>
              <a:t>Covered in Chapters:</a:t>
            </a:r>
          </a:p>
          <a:p>
            <a:pPr lvl="2" eaLnBrk="1" hangingPunct="1">
              <a:lnSpc>
                <a:spcPct val="90000"/>
              </a:lnSpc>
            </a:pPr>
            <a:r>
              <a:rPr lang="en-US" dirty="0" smtClean="0"/>
              <a:t>This chapter (Chapter 7)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14</a:t>
            </a:fld>
            <a:endParaRPr lang="en-US" smtClean="0"/>
          </a:p>
          <a:p>
            <a:endParaRPr lang="en-US"/>
          </a:p>
        </p:txBody>
      </p:sp>
    </p:spTree>
    <p:extLst>
      <p:ext uri="{BB962C8B-B14F-4D97-AF65-F5344CB8AC3E}">
        <p14:creationId xmlns:p14="http://schemas.microsoft.com/office/powerpoint/2010/main" val="511792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TCL</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Transaction control language (TCL)</a:t>
            </a:r>
            <a:r>
              <a:rPr lang="en-US" dirty="0" smtClean="0">
                <a:solidFill>
                  <a:srgbClr val="00B0F0"/>
                </a:solidFill>
              </a:rPr>
              <a:t> </a:t>
            </a:r>
            <a:r>
              <a:rPr lang="en-US" dirty="0" smtClean="0"/>
              <a:t>statements</a:t>
            </a:r>
          </a:p>
          <a:p>
            <a:pPr lvl="1" eaLnBrk="1" hangingPunct="1">
              <a:lnSpc>
                <a:spcPct val="90000"/>
              </a:lnSpc>
            </a:pPr>
            <a:r>
              <a:rPr lang="en-US" dirty="0" smtClean="0"/>
              <a:t>Used to mark transaction boundaries and control transaction behavior</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15</a:t>
            </a:fld>
            <a:endParaRPr lang="en-US" smtClean="0"/>
          </a:p>
          <a:p>
            <a:endParaRPr lang="en-US"/>
          </a:p>
        </p:txBody>
      </p:sp>
    </p:spTree>
    <p:extLst>
      <p:ext uri="{BB962C8B-B14F-4D97-AF65-F5344CB8AC3E}">
        <p14:creationId xmlns:p14="http://schemas.microsoft.com/office/powerpoint/2010/main" val="3320517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DCL</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control language (DCL)</a:t>
            </a:r>
            <a:r>
              <a:rPr lang="en-US" dirty="0" smtClean="0">
                <a:solidFill>
                  <a:srgbClr val="00B0F0"/>
                </a:solidFill>
              </a:rPr>
              <a:t> </a:t>
            </a:r>
            <a:r>
              <a:rPr lang="en-US" dirty="0" smtClean="0"/>
              <a:t>statements</a:t>
            </a:r>
          </a:p>
          <a:p>
            <a:pPr lvl="1" eaLnBrk="1" hangingPunct="1">
              <a:lnSpc>
                <a:spcPct val="90000"/>
              </a:lnSpc>
            </a:pPr>
            <a:r>
              <a:rPr lang="en-US" dirty="0" smtClean="0"/>
              <a:t>Used to grant (or revoke) database permissions to (from) users and groups</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16</a:t>
            </a:fld>
            <a:endParaRPr lang="en-US" smtClean="0"/>
          </a:p>
          <a:p>
            <a:endParaRPr lang="en-US"/>
          </a:p>
        </p:txBody>
      </p:sp>
    </p:spTree>
    <p:extLst>
      <p:ext uri="{BB962C8B-B14F-4D97-AF65-F5344CB8AC3E}">
        <p14:creationId xmlns:p14="http://schemas.microsoft.com/office/powerpoint/2010/main" val="3477195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457200" y="274638"/>
            <a:ext cx="8229600" cy="563562"/>
          </a:xfrm>
        </p:spPr>
        <p:txBody>
          <a:bodyPr/>
          <a:lstStyle/>
          <a:p>
            <a:pPr eaLnBrk="1" hangingPunct="1"/>
            <a:r>
              <a:rPr lang="en-US" sz="3600" dirty="0" smtClean="0"/>
              <a:t>Chapter 7 SQL Elements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3048000" y="891158"/>
            <a:ext cx="3124200" cy="5354067"/>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17</a:t>
            </a:fld>
            <a:endParaRPr lang="en-US" smtClean="0"/>
          </a:p>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descr="C:\Users\DAVIDA~1\AppData\Local\Temp\SNAGHTML1719e4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40498"/>
            <a:ext cx="8229600" cy="4234883"/>
          </a:xfrm>
          <a:prstGeom prst="rect">
            <a:avLst/>
          </a:prstGeom>
          <a:noFill/>
          <a:extLst>
            <a:ext uri="{909E8E84-426E-40DD-AFC4-6F175D3DCCD1}">
              <a14:hiddenFill xmlns:a14="http://schemas.microsoft.com/office/drawing/2010/main">
                <a:solidFill>
                  <a:srgbClr val="FFFFFF"/>
                </a:solidFill>
              </a14:hiddenFill>
            </a:ext>
          </a:extLst>
        </p:spPr>
      </p:pic>
      <p:sp>
        <p:nvSpPr>
          <p:cNvPr id="9219" name="Rectangle 2"/>
          <p:cNvSpPr>
            <a:spLocks noGrp="1" noChangeArrowheads="1"/>
          </p:cNvSpPr>
          <p:nvPr>
            <p:ph type="title"/>
          </p:nvPr>
        </p:nvSpPr>
        <p:spPr/>
        <p:txBody>
          <a:bodyPr/>
          <a:lstStyle/>
          <a:p>
            <a:pPr eaLnBrk="1" hangingPunct="1"/>
            <a:r>
              <a:rPr lang="en-US" smtClean="0"/>
              <a:t>Creating the VRG Database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7621CEFD-2E20-43B8-90AE-2288D3C72D87}" type="slidenum">
              <a:rPr lang="en-US" smtClean="0"/>
              <a:pPr/>
              <a:t>18</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457200" y="1600200"/>
            <a:ext cx="8153400" cy="4525963"/>
          </a:xfrm>
        </p:spPr>
        <p:txBody>
          <a:bodyPr/>
          <a:lstStyle/>
          <a:p>
            <a:pPr eaLnBrk="1" hangingPunct="1">
              <a:buClr>
                <a:schemeClr val="tx1"/>
              </a:buClr>
            </a:pPr>
            <a:r>
              <a:rPr lang="en-US" sz="2800" dirty="0" smtClean="0">
                <a:solidFill>
                  <a:srgbClr val="0099CC"/>
                </a:solidFill>
              </a:rPr>
              <a:t>CREATE TABLE </a:t>
            </a:r>
            <a:r>
              <a:rPr lang="en-US" sz="2800" dirty="0" smtClean="0"/>
              <a:t>statement is used for creating relations.</a:t>
            </a:r>
          </a:p>
          <a:p>
            <a:pPr eaLnBrk="1" hangingPunct="1"/>
            <a:r>
              <a:rPr lang="en-US" sz="2800" dirty="0" smtClean="0"/>
              <a:t>Each column is described with three parts: </a:t>
            </a:r>
            <a:r>
              <a:rPr lang="en-US" sz="2800" dirty="0" smtClean="0">
                <a:solidFill>
                  <a:srgbClr val="0099CC"/>
                </a:solidFill>
              </a:rPr>
              <a:t>column name</a:t>
            </a:r>
            <a:r>
              <a:rPr lang="en-US" sz="2800" dirty="0" smtClean="0"/>
              <a:t>, </a:t>
            </a:r>
            <a:r>
              <a:rPr lang="en-US" sz="2800" dirty="0" smtClean="0">
                <a:solidFill>
                  <a:srgbClr val="0099CC"/>
                </a:solidFill>
              </a:rPr>
              <a:t>data type</a:t>
            </a:r>
            <a:r>
              <a:rPr lang="en-US" sz="2800" dirty="0" smtClean="0"/>
              <a:t>, and </a:t>
            </a:r>
            <a:r>
              <a:rPr lang="en-US" sz="2800" dirty="0" smtClean="0">
                <a:solidFill>
                  <a:srgbClr val="0099CC"/>
                </a:solidFill>
              </a:rPr>
              <a:t>optional constraints</a:t>
            </a:r>
            <a:r>
              <a:rPr lang="en-US" sz="2800" dirty="0" smtClean="0"/>
              <a:t>.</a:t>
            </a:r>
          </a:p>
          <a:p>
            <a:pPr eaLnBrk="1" hangingPunct="1"/>
            <a:r>
              <a:rPr lang="en-US" sz="2800" dirty="0" smtClean="0"/>
              <a:t>Format:</a:t>
            </a:r>
          </a:p>
        </p:txBody>
      </p:sp>
      <p:sp>
        <p:nvSpPr>
          <p:cNvPr id="10242" name="Rectangle 2"/>
          <p:cNvSpPr>
            <a:spLocks noGrp="1" noChangeArrowheads="1"/>
          </p:cNvSpPr>
          <p:nvPr>
            <p:ph type="title"/>
          </p:nvPr>
        </p:nvSpPr>
        <p:spPr/>
        <p:txBody>
          <a:bodyPr/>
          <a:lstStyle/>
          <a:p>
            <a:pPr eaLnBrk="1" hangingPunct="1"/>
            <a:r>
              <a:rPr lang="en-US" sz="4000" dirty="0" smtClean="0"/>
              <a:t>SQL CREATE TABLE Statement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971800" y="4191000"/>
            <a:ext cx="4724400" cy="1835438"/>
          </a:xfrm>
          <a:prstGeom prst="rect">
            <a:avLst/>
          </a:prstGeom>
        </p:spPr>
      </p:pic>
      <p:sp>
        <p:nvSpPr>
          <p:cNvPr id="4" name="Slide Number Placeholder 3"/>
          <p:cNvSpPr>
            <a:spLocks noGrp="1"/>
          </p:cNvSpPr>
          <p:nvPr>
            <p:ph type="sldNum" sz="quarter" idx="11"/>
          </p:nvPr>
        </p:nvSpPr>
        <p:spPr/>
        <p:txBody>
          <a:bodyPr/>
          <a:lstStyle/>
          <a:p>
            <a:r>
              <a:rPr lang="en-US" smtClean="0"/>
              <a:t>7-</a:t>
            </a:r>
            <a:fld id="{7621CEFD-2E20-43B8-90AE-2288D3C72D87}" type="slidenum">
              <a:rPr lang="en-US" smtClean="0"/>
              <a:pPr/>
              <a:t>19</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lide(fromBottom)">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slide(fromBottom)">
                                      <p:cBhvr>
                                        <p:cTn id="12" dur="500"/>
                                        <p:tgtEl>
                                          <p:spTgt spid="13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slide(fromBottom)">
                                      <p:cBhvr>
                                        <p:cTn id="17"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idx="1"/>
          </p:nvPr>
        </p:nvSpPr>
        <p:spPr/>
        <p:txBody>
          <a:bodyPr/>
          <a:lstStyle/>
          <a:p>
            <a:pPr eaLnBrk="1" hangingPunct="1"/>
            <a:r>
              <a:rPr lang="en-US" sz="2200" dirty="0" smtClean="0"/>
              <a:t>To create and manage table structures using SQL statements</a:t>
            </a:r>
          </a:p>
          <a:p>
            <a:pPr eaLnBrk="1" hangingPunct="1"/>
            <a:r>
              <a:rPr lang="en-US" sz="2200" dirty="0" smtClean="0"/>
              <a:t>To understand how referential integrity actions are implemented in SQL statements</a:t>
            </a:r>
          </a:p>
          <a:p>
            <a:pPr eaLnBrk="1" hangingPunct="1"/>
            <a:r>
              <a:rPr lang="en-US" sz="2200" dirty="0" smtClean="0"/>
              <a:t>To create and use SQL constraints</a:t>
            </a:r>
          </a:p>
          <a:p>
            <a:pPr eaLnBrk="1" hangingPunct="1"/>
            <a:r>
              <a:rPr lang="en-US" sz="2200" dirty="0" smtClean="0"/>
              <a:t>To understand several uses for SQL views</a:t>
            </a:r>
          </a:p>
          <a:p>
            <a:pPr eaLnBrk="1" hangingPunct="1"/>
            <a:r>
              <a:rPr lang="en-US" sz="2200" dirty="0" smtClean="0"/>
              <a:t>To use SQL statements to create and use views</a:t>
            </a:r>
          </a:p>
          <a:p>
            <a:pPr eaLnBrk="1" hangingPunct="1"/>
            <a:r>
              <a:rPr lang="en-US" sz="2200" dirty="0" smtClean="0"/>
              <a:t>To </a:t>
            </a:r>
            <a:r>
              <a:rPr lang="en-US" sz="2200" dirty="0" smtClean="0"/>
              <a:t>understand </a:t>
            </a:r>
            <a:r>
              <a:rPr lang="en-US" sz="2200" dirty="0" smtClean="0"/>
              <a:t>how SQL is used in an application </a:t>
            </a:r>
            <a:r>
              <a:rPr lang="en-US" sz="2200" dirty="0" smtClean="0"/>
              <a:t>programming</a:t>
            </a:r>
            <a:endParaRPr lang="en-US" sz="2200" dirty="0" smtClean="0"/>
          </a:p>
          <a:p>
            <a:pPr eaLnBrk="1" hangingPunct="1"/>
            <a:r>
              <a:rPr lang="en-US" sz="2200" dirty="0" smtClean="0"/>
              <a:t>To understand SQL/Persistent Stored Modules (SQL/PSM)</a:t>
            </a:r>
          </a:p>
          <a:p>
            <a:pPr eaLnBrk="1" hangingPunct="1"/>
            <a:r>
              <a:rPr lang="en-US" sz="2200" dirty="0" smtClean="0"/>
              <a:t>To understand how to create and </a:t>
            </a:r>
            <a:r>
              <a:rPr lang="en-US" sz="2200" dirty="0" smtClean="0"/>
              <a:t>use </a:t>
            </a:r>
            <a:r>
              <a:rPr lang="en-US" sz="2200" dirty="0" smtClean="0"/>
              <a:t>functions</a:t>
            </a:r>
          </a:p>
          <a:p>
            <a:pPr eaLnBrk="1" hangingPunct="1"/>
            <a:r>
              <a:rPr lang="en-US" sz="2200" dirty="0" smtClean="0"/>
              <a:t>To understand how to create and use triggers</a:t>
            </a:r>
          </a:p>
          <a:p>
            <a:pPr eaLnBrk="1" hangingPunct="1"/>
            <a:r>
              <a:rPr lang="en-US" sz="2200" dirty="0" smtClean="0"/>
              <a:t>To understand how to create and use stored procedures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457200" y="1600200"/>
            <a:ext cx="8153400" cy="4525963"/>
          </a:xfrm>
        </p:spPr>
        <p:txBody>
          <a:bodyPr/>
          <a:lstStyle/>
          <a:p>
            <a:pPr>
              <a:buClr>
                <a:schemeClr val="tx1"/>
              </a:buClr>
            </a:pPr>
            <a:r>
              <a:rPr lang="en-US" sz="2400" dirty="0"/>
              <a:t>Constraints can be defined within the CREATE TABLE statement, or they can be added to the table after it is created using the ALTER table statement.</a:t>
            </a:r>
          </a:p>
          <a:p>
            <a:pPr eaLnBrk="1" hangingPunct="1">
              <a:buClr>
                <a:schemeClr val="tx1"/>
              </a:buClr>
            </a:pPr>
            <a:r>
              <a:rPr lang="en-US" sz="2400" b="1" dirty="0" smtClean="0">
                <a:solidFill>
                  <a:srgbClr val="0099CC"/>
                </a:solidFill>
              </a:rPr>
              <a:t>Column and table constraints </a:t>
            </a:r>
            <a:r>
              <a:rPr lang="en-US" sz="2400" dirty="0" smtClean="0"/>
              <a:t>include:</a:t>
            </a:r>
          </a:p>
          <a:p>
            <a:pPr lvl="1">
              <a:buClr>
                <a:schemeClr val="tx1"/>
              </a:buClr>
            </a:pPr>
            <a:r>
              <a:rPr lang="en-US" sz="2000" b="1" dirty="0" smtClean="0">
                <a:solidFill>
                  <a:srgbClr val="0099CC"/>
                </a:solidFill>
              </a:rPr>
              <a:t>PRIMARY KEY </a:t>
            </a:r>
            <a:r>
              <a:rPr lang="en-US" sz="2000" b="1" dirty="0" smtClean="0"/>
              <a:t>─</a:t>
            </a:r>
            <a:r>
              <a:rPr lang="en-US" sz="2000" b="1" dirty="0" smtClean="0">
                <a:solidFill>
                  <a:srgbClr val="0099CC"/>
                </a:solidFill>
              </a:rPr>
              <a:t> </a:t>
            </a:r>
            <a:r>
              <a:rPr lang="en-US" sz="2000" dirty="0" smtClean="0"/>
              <a:t>may </a:t>
            </a:r>
            <a:r>
              <a:rPr lang="en-US" sz="2000" dirty="0"/>
              <a:t>not have </a:t>
            </a:r>
            <a:r>
              <a:rPr lang="en-US" sz="2000" dirty="0" smtClean="0"/>
              <a:t>NULL </a:t>
            </a:r>
            <a:r>
              <a:rPr lang="en-US" sz="2000" dirty="0"/>
              <a:t>values</a:t>
            </a:r>
            <a:endParaRPr lang="en-US" sz="2000" b="1" dirty="0" smtClean="0">
              <a:solidFill>
                <a:srgbClr val="0099CC"/>
              </a:solidFill>
            </a:endParaRPr>
          </a:p>
          <a:p>
            <a:pPr lvl="1">
              <a:buClr>
                <a:schemeClr val="tx1"/>
              </a:buClr>
            </a:pPr>
            <a:r>
              <a:rPr lang="en-US" sz="2000" b="1" dirty="0" smtClean="0">
                <a:solidFill>
                  <a:srgbClr val="0099CC"/>
                </a:solidFill>
              </a:rPr>
              <a:t>FOREIGN KEY </a:t>
            </a:r>
            <a:r>
              <a:rPr lang="en-US" sz="2000" b="1" dirty="0"/>
              <a:t>─</a:t>
            </a:r>
            <a:r>
              <a:rPr lang="en-US" sz="2000" b="1" dirty="0">
                <a:solidFill>
                  <a:srgbClr val="0099CC"/>
                </a:solidFill>
              </a:rPr>
              <a:t> </a:t>
            </a:r>
            <a:r>
              <a:rPr lang="en-US" sz="2000" dirty="0"/>
              <a:t>may not have NULL </a:t>
            </a:r>
            <a:r>
              <a:rPr lang="en-US" sz="2000" dirty="0" smtClean="0"/>
              <a:t>values</a:t>
            </a:r>
            <a:endParaRPr lang="en-US" sz="2000" b="1" dirty="0" smtClean="0">
              <a:solidFill>
                <a:srgbClr val="0099CC"/>
              </a:solidFill>
            </a:endParaRPr>
          </a:p>
          <a:p>
            <a:pPr lvl="1">
              <a:buClr>
                <a:schemeClr val="tx1"/>
              </a:buClr>
            </a:pPr>
            <a:r>
              <a:rPr lang="en-US" sz="2000" b="1" dirty="0" smtClean="0">
                <a:solidFill>
                  <a:srgbClr val="0099CC"/>
                </a:solidFill>
              </a:rPr>
              <a:t>NULL / NOT NULL</a:t>
            </a:r>
          </a:p>
          <a:p>
            <a:pPr lvl="1">
              <a:buClr>
                <a:schemeClr val="tx1"/>
              </a:buClr>
            </a:pPr>
            <a:r>
              <a:rPr lang="en-US" sz="2000" b="1" dirty="0" smtClean="0">
                <a:solidFill>
                  <a:srgbClr val="0099CC"/>
                </a:solidFill>
              </a:rPr>
              <a:t>UNIQUE</a:t>
            </a:r>
          </a:p>
          <a:p>
            <a:pPr lvl="1">
              <a:buClr>
                <a:schemeClr val="tx1"/>
              </a:buClr>
            </a:pPr>
            <a:r>
              <a:rPr lang="en-US" sz="2000" b="1" dirty="0" smtClean="0">
                <a:solidFill>
                  <a:srgbClr val="0099CC"/>
                </a:solidFill>
              </a:rPr>
              <a:t>CHECK</a:t>
            </a:r>
          </a:p>
          <a:p>
            <a:pPr eaLnBrk="1" hangingPunct="1"/>
            <a:r>
              <a:rPr lang="en-US" sz="2400" dirty="0" smtClean="0"/>
              <a:t>The </a:t>
            </a:r>
            <a:r>
              <a:rPr lang="en-US" sz="2400" b="1" dirty="0" smtClean="0">
                <a:solidFill>
                  <a:srgbClr val="0099CC"/>
                </a:solidFill>
              </a:rPr>
              <a:t>DEFAULT</a:t>
            </a:r>
            <a:r>
              <a:rPr lang="en-US" sz="2400" dirty="0" smtClean="0"/>
              <a:t> keyword (not a constraint)</a:t>
            </a:r>
          </a:p>
        </p:txBody>
      </p:sp>
      <p:sp>
        <p:nvSpPr>
          <p:cNvPr id="10242" name="Rectangle 2"/>
          <p:cNvSpPr>
            <a:spLocks noGrp="1" noChangeArrowheads="1"/>
          </p:cNvSpPr>
          <p:nvPr>
            <p:ph type="title"/>
          </p:nvPr>
        </p:nvSpPr>
        <p:spPr/>
        <p:txBody>
          <a:bodyPr/>
          <a:lstStyle/>
          <a:p>
            <a:pPr eaLnBrk="1" hangingPunct="1"/>
            <a:r>
              <a:rPr lang="en-US" dirty="0" smtClean="0"/>
              <a:t>Column and Table Constraints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7621CEFD-2E20-43B8-90AE-2288D3C72D87}" type="slidenum">
              <a:rPr lang="en-US" smtClean="0"/>
              <a:pPr/>
              <a:t>20</a:t>
            </a:fld>
            <a:endParaRPr lang="en-US" smtClean="0"/>
          </a:p>
          <a:p>
            <a:endParaRPr lang="en-US"/>
          </a:p>
        </p:txBody>
      </p:sp>
    </p:spTree>
    <p:extLst>
      <p:ext uri="{BB962C8B-B14F-4D97-AF65-F5344CB8AC3E}">
        <p14:creationId xmlns:p14="http://schemas.microsoft.com/office/powerpoint/2010/main" val="2501549851"/>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lide(fromBottom)">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slide(fromBottom)">
                                      <p:cBhvr>
                                        <p:cTn id="12" dur="500"/>
                                        <p:tgtEl>
                                          <p:spTgt spid="1331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slide(fromBottom)">
                                      <p:cBhvr>
                                        <p:cTn id="15" dur="500"/>
                                        <p:tgtEl>
                                          <p:spTgt spid="1331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3315">
                                            <p:txEl>
                                              <p:pRg st="3" end="3"/>
                                            </p:txEl>
                                          </p:spTgt>
                                        </p:tgtEl>
                                        <p:attrNameLst>
                                          <p:attrName>style.visibility</p:attrName>
                                        </p:attrNameLst>
                                      </p:cBhvr>
                                      <p:to>
                                        <p:strVal val="visible"/>
                                      </p:to>
                                    </p:set>
                                    <p:animEffect transition="in" filter="slide(fromBottom)">
                                      <p:cBhvr>
                                        <p:cTn id="18" dur="500"/>
                                        <p:tgtEl>
                                          <p:spTgt spid="1331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3315">
                                            <p:txEl>
                                              <p:pRg st="4" end="4"/>
                                            </p:txEl>
                                          </p:spTgt>
                                        </p:tgtEl>
                                        <p:attrNameLst>
                                          <p:attrName>style.visibility</p:attrName>
                                        </p:attrNameLst>
                                      </p:cBhvr>
                                      <p:to>
                                        <p:strVal val="visible"/>
                                      </p:to>
                                    </p:set>
                                    <p:animEffect transition="in" filter="slide(fromBottom)">
                                      <p:cBhvr>
                                        <p:cTn id="21" dur="500"/>
                                        <p:tgtEl>
                                          <p:spTgt spid="13315">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3315">
                                            <p:txEl>
                                              <p:pRg st="5" end="5"/>
                                            </p:txEl>
                                          </p:spTgt>
                                        </p:tgtEl>
                                        <p:attrNameLst>
                                          <p:attrName>style.visibility</p:attrName>
                                        </p:attrNameLst>
                                      </p:cBhvr>
                                      <p:to>
                                        <p:strVal val="visible"/>
                                      </p:to>
                                    </p:set>
                                    <p:animEffect transition="in" filter="slide(fromBottom)">
                                      <p:cBhvr>
                                        <p:cTn id="24" dur="500"/>
                                        <p:tgtEl>
                                          <p:spTgt spid="13315">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3315">
                                            <p:txEl>
                                              <p:pRg st="6" end="6"/>
                                            </p:txEl>
                                          </p:spTgt>
                                        </p:tgtEl>
                                        <p:attrNameLst>
                                          <p:attrName>style.visibility</p:attrName>
                                        </p:attrNameLst>
                                      </p:cBhvr>
                                      <p:to>
                                        <p:strVal val="visible"/>
                                      </p:to>
                                    </p:set>
                                    <p:animEffect transition="in" filter="slide(fromBottom)">
                                      <p:cBhvr>
                                        <p:cTn id="27" dur="500"/>
                                        <p:tgtEl>
                                          <p:spTgt spid="1331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315">
                                            <p:txEl>
                                              <p:pRg st="7" end="7"/>
                                            </p:txEl>
                                          </p:spTgt>
                                        </p:tgtEl>
                                        <p:attrNameLst>
                                          <p:attrName>style.visibility</p:attrName>
                                        </p:attrNameLst>
                                      </p:cBhvr>
                                      <p:to>
                                        <p:strVal val="visible"/>
                                      </p:to>
                                    </p:set>
                                    <p:animEffect transition="in" filter="slide(fromBottom)">
                                      <p:cBhvr>
                                        <p:cTn id="32" dur="500"/>
                                        <p:tgtEl>
                                          <p:spTgt spid="133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74638"/>
            <a:ext cx="8229600" cy="1325562"/>
          </a:xfrm>
        </p:spPr>
        <p:txBody>
          <a:bodyPr/>
          <a:lstStyle/>
          <a:p>
            <a:pPr eaLnBrk="1" hangingPunct="1"/>
            <a:r>
              <a:rPr lang="en-US" sz="4000" dirty="0" smtClean="0"/>
              <a:t>SQL CREATE TABLE Statement</a:t>
            </a:r>
            <a:br>
              <a:rPr lang="en-US" sz="4000" dirty="0" smtClean="0"/>
            </a:br>
            <a:r>
              <a:rPr lang="en-US" sz="4000" dirty="0" smtClean="0"/>
              <a:t> Example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TextBox 3"/>
          <p:cNvSpPr txBox="1"/>
          <p:nvPr/>
        </p:nvSpPr>
        <p:spPr>
          <a:xfrm>
            <a:off x="381000" y="1828800"/>
            <a:ext cx="8305800" cy="523220"/>
          </a:xfrm>
          <a:prstGeom prst="rect">
            <a:avLst/>
          </a:prstGeom>
          <a:noFill/>
        </p:spPr>
        <p:txBody>
          <a:bodyPr wrap="square" rtlCol="0">
            <a:spAutoFit/>
          </a:bodyPr>
          <a:lstStyle/>
          <a:p>
            <a:r>
              <a:rPr lang="en-US" sz="2800" dirty="0" smtClean="0"/>
              <a:t>Column Characteristics:</a:t>
            </a:r>
            <a:endParaRPr lang="en-US" sz="2800" dirty="0"/>
          </a:p>
        </p:txBody>
      </p:sp>
      <p:pic>
        <p:nvPicPr>
          <p:cNvPr id="5" name="Picture 4"/>
          <p:cNvPicPr>
            <a:picLocks noChangeAspect="1"/>
          </p:cNvPicPr>
          <p:nvPr/>
        </p:nvPicPr>
        <p:blipFill>
          <a:blip r:embed="rId3"/>
          <a:stretch>
            <a:fillRect/>
          </a:stretch>
        </p:blipFill>
        <p:spPr>
          <a:xfrm>
            <a:off x="457201" y="2465070"/>
            <a:ext cx="8229600" cy="3326130"/>
          </a:xfrm>
          <a:prstGeom prst="rect">
            <a:avLst/>
          </a:prstGeom>
        </p:spPr>
      </p:pic>
      <p:sp>
        <p:nvSpPr>
          <p:cNvPr id="2" name="Slide Number Placeholder 1"/>
          <p:cNvSpPr>
            <a:spLocks noGrp="1"/>
          </p:cNvSpPr>
          <p:nvPr>
            <p:ph type="sldNum" sz="quarter" idx="11"/>
          </p:nvPr>
        </p:nvSpPr>
        <p:spPr/>
        <p:txBody>
          <a:bodyPr/>
          <a:lstStyle/>
          <a:p>
            <a:r>
              <a:rPr lang="en-US" smtClean="0"/>
              <a:t>7-</a:t>
            </a:r>
            <a:fld id="{7621CEFD-2E20-43B8-90AE-2288D3C72D87}" type="slidenum">
              <a:rPr lang="en-US" smtClean="0"/>
              <a:pPr/>
              <a:t>21</a:t>
            </a:fld>
            <a:endParaRPr lang="en-US" smtClean="0"/>
          </a:p>
          <a:p>
            <a:endParaRPr lang="en-US"/>
          </a:p>
        </p:txBody>
      </p:sp>
    </p:spTree>
    <p:extLst>
      <p:ext uri="{BB962C8B-B14F-4D97-AF65-F5344CB8AC3E}">
        <p14:creationId xmlns:p14="http://schemas.microsoft.com/office/powerpoint/2010/main" val="210989699"/>
      </p:ext>
    </p:extLst>
  </p:cSld>
  <p:clrMapOvr>
    <a:masterClrMapping/>
  </p:clrMapOvr>
  <p:transition>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74638"/>
            <a:ext cx="8229600" cy="1325562"/>
          </a:xfrm>
        </p:spPr>
        <p:txBody>
          <a:bodyPr/>
          <a:lstStyle/>
          <a:p>
            <a:pPr eaLnBrk="1" hangingPunct="1"/>
            <a:r>
              <a:rPr lang="en-US" sz="4000" dirty="0" smtClean="0"/>
              <a:t>SQL CREATE TABLE Statement</a:t>
            </a:r>
            <a:br>
              <a:rPr lang="en-US" sz="4000" dirty="0" smtClean="0"/>
            </a:br>
            <a:r>
              <a:rPr lang="en-US" sz="4000" dirty="0" smtClean="0"/>
              <a:t> Example 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TextBox 3"/>
          <p:cNvSpPr txBox="1"/>
          <p:nvPr/>
        </p:nvSpPr>
        <p:spPr>
          <a:xfrm>
            <a:off x="381000" y="1828800"/>
            <a:ext cx="8305800" cy="523220"/>
          </a:xfrm>
          <a:prstGeom prst="rect">
            <a:avLst/>
          </a:prstGeom>
          <a:noFill/>
        </p:spPr>
        <p:txBody>
          <a:bodyPr wrap="square" rtlCol="0">
            <a:spAutoFit/>
          </a:bodyPr>
          <a:lstStyle/>
          <a:p>
            <a:r>
              <a:rPr lang="en-US" sz="2800" dirty="0" smtClean="0"/>
              <a:t>SQL CREATE TABLE statement:</a:t>
            </a:r>
            <a:endParaRPr lang="en-US" sz="2800" dirty="0"/>
          </a:p>
        </p:txBody>
      </p:sp>
      <p:pic>
        <p:nvPicPr>
          <p:cNvPr id="2" name="Picture 1"/>
          <p:cNvPicPr>
            <a:picLocks noChangeAspect="1"/>
          </p:cNvPicPr>
          <p:nvPr/>
        </p:nvPicPr>
        <p:blipFill>
          <a:blip r:embed="rId3"/>
          <a:stretch>
            <a:fillRect/>
          </a:stretch>
        </p:blipFill>
        <p:spPr>
          <a:xfrm>
            <a:off x="457200" y="2580620"/>
            <a:ext cx="8225231" cy="2448580"/>
          </a:xfrm>
          <a:prstGeom prst="rect">
            <a:avLst/>
          </a:prstGeom>
        </p:spPr>
      </p:pic>
      <p:sp>
        <p:nvSpPr>
          <p:cNvPr id="5" name="Slide Number Placeholder 4"/>
          <p:cNvSpPr>
            <a:spLocks noGrp="1"/>
          </p:cNvSpPr>
          <p:nvPr>
            <p:ph type="sldNum" sz="quarter" idx="11"/>
          </p:nvPr>
        </p:nvSpPr>
        <p:spPr/>
        <p:txBody>
          <a:bodyPr/>
          <a:lstStyle/>
          <a:p>
            <a:r>
              <a:rPr lang="en-US" smtClean="0"/>
              <a:t>7-</a:t>
            </a:r>
            <a:fld id="{7621CEFD-2E20-43B8-90AE-2288D3C72D87}" type="slidenum">
              <a:rPr lang="en-US" smtClean="0"/>
              <a:pPr/>
              <a:t>22</a:t>
            </a:fld>
            <a:endParaRPr lang="en-US" smtClean="0"/>
          </a:p>
          <a:p>
            <a:endParaRPr lang="en-US"/>
          </a:p>
        </p:txBody>
      </p:sp>
    </p:spTree>
    <p:extLst>
      <p:ext uri="{BB962C8B-B14F-4D97-AF65-F5344CB8AC3E}">
        <p14:creationId xmlns:p14="http://schemas.microsoft.com/office/powerpoint/2010/main" val="2023383557"/>
      </p:ext>
    </p:extLst>
  </p:cSld>
  <p:clrMapOvr>
    <a:masterClrMapping/>
  </p:clrMapOvr>
  <p:transition>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38300"/>
            <a:ext cx="8229600" cy="1598958"/>
          </a:xfrm>
          <a:prstGeom prst="rect">
            <a:avLst/>
          </a:prstGeom>
        </p:spPr>
      </p:pic>
      <p:sp>
        <p:nvSpPr>
          <p:cNvPr id="16386" name="Rectangle 6"/>
          <p:cNvSpPr>
            <a:spLocks noGrp="1" noChangeArrowheads="1"/>
          </p:cNvSpPr>
          <p:nvPr>
            <p:ph type="title"/>
          </p:nvPr>
        </p:nvSpPr>
        <p:spPr/>
        <p:txBody>
          <a:bodyPr/>
          <a:lstStyle/>
          <a:p>
            <a:pPr eaLnBrk="1" hangingPunct="1"/>
            <a:r>
              <a:rPr lang="en-US" smtClean="0"/>
              <a:t>Creating Relationships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23</a:t>
            </a:fld>
            <a:endParaRPr lang="en-US" smtClean="0"/>
          </a:p>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p:txBody>
          <a:bodyPr/>
          <a:lstStyle/>
          <a:p>
            <a:pPr eaLnBrk="1" hangingPunct="1"/>
            <a:r>
              <a:rPr lang="en-US" smtClean="0"/>
              <a:t>Creating Relationships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23999"/>
            <a:ext cx="8229600" cy="4359349"/>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24</a:t>
            </a:fld>
            <a:endParaRPr lang="en-US" smtClean="0"/>
          </a:p>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3605" y="1305814"/>
            <a:ext cx="7315200" cy="4815456"/>
          </a:xfrm>
          <a:prstGeom prst="rect">
            <a:avLst/>
          </a:prstGeom>
        </p:spPr>
      </p:pic>
      <p:sp>
        <p:nvSpPr>
          <p:cNvPr id="18434" name="Rectangle 6"/>
          <p:cNvSpPr>
            <a:spLocks noGrp="1" noChangeArrowheads="1"/>
          </p:cNvSpPr>
          <p:nvPr>
            <p:ph type="title"/>
          </p:nvPr>
        </p:nvSpPr>
        <p:spPr>
          <a:xfrm>
            <a:off x="457200" y="274638"/>
            <a:ext cx="8229600" cy="868362"/>
          </a:xfrm>
        </p:spPr>
        <p:txBody>
          <a:bodyPr/>
          <a:lstStyle/>
          <a:p>
            <a:pPr eaLnBrk="1" hangingPunct="1"/>
            <a:r>
              <a:rPr lang="en-US" smtClean="0"/>
              <a:t>Creating Relationships III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25</a:t>
            </a:fld>
            <a:endParaRPr lang="en-US" smtClean="0"/>
          </a:p>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a:xfrm>
            <a:off x="457200" y="274638"/>
            <a:ext cx="8229600" cy="792162"/>
          </a:xfrm>
        </p:spPr>
        <p:txBody>
          <a:bodyPr/>
          <a:lstStyle/>
          <a:p>
            <a:pPr eaLnBrk="1" hangingPunct="1"/>
            <a:r>
              <a:rPr lang="en-US" dirty="0" smtClean="0"/>
              <a:t>Implementing Cardinalities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762447" y="1177203"/>
            <a:ext cx="7619105" cy="4954445"/>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26</a:t>
            </a:fld>
            <a:endParaRPr lang="en-US" smtClean="0"/>
          </a:p>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8112" y="1177617"/>
            <a:ext cx="7187776" cy="4994583"/>
          </a:xfrm>
          <a:prstGeom prst="rect">
            <a:avLst/>
          </a:prstGeom>
        </p:spPr>
      </p:pic>
      <p:sp>
        <p:nvSpPr>
          <p:cNvPr id="20483" name="Rectangle 6"/>
          <p:cNvSpPr>
            <a:spLocks noGrp="1" noChangeArrowheads="1"/>
          </p:cNvSpPr>
          <p:nvPr>
            <p:ph type="title"/>
          </p:nvPr>
        </p:nvSpPr>
        <p:spPr>
          <a:xfrm>
            <a:off x="457200" y="274638"/>
            <a:ext cx="8229600" cy="792162"/>
          </a:xfrm>
        </p:spPr>
        <p:txBody>
          <a:bodyPr/>
          <a:lstStyle/>
          <a:p>
            <a:pPr eaLnBrk="1" hangingPunct="1"/>
            <a:r>
              <a:rPr lang="en-US" sz="3600" dirty="0" smtClean="0"/>
              <a:t>Default Values and Data Constraints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27</a:t>
            </a:fld>
            <a:endParaRPr lang="en-US" smtClean="0"/>
          </a:p>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0200" y="916160"/>
            <a:ext cx="5943600" cy="5278410"/>
          </a:xfrm>
          <a:prstGeom prst="rect">
            <a:avLst/>
          </a:prstGeom>
        </p:spPr>
      </p:pic>
      <p:sp>
        <p:nvSpPr>
          <p:cNvPr id="21506" name="Rectangle 6"/>
          <p:cNvSpPr>
            <a:spLocks noGrp="1" noChangeArrowheads="1"/>
          </p:cNvSpPr>
          <p:nvPr>
            <p:ph type="title"/>
          </p:nvPr>
        </p:nvSpPr>
        <p:spPr>
          <a:xfrm>
            <a:off x="457200" y="274639"/>
            <a:ext cx="8229600" cy="563561"/>
          </a:xfrm>
        </p:spPr>
        <p:txBody>
          <a:bodyPr/>
          <a:lstStyle/>
          <a:p>
            <a:pPr eaLnBrk="1" hangingPunct="1"/>
            <a:r>
              <a:rPr lang="en-US" sz="4000" dirty="0" smtClean="0"/>
              <a:t>SQL for Constraints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28</a:t>
            </a:fld>
            <a:endParaRPr lang="en-US" smtClean="0"/>
          </a:p>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457200" y="274639"/>
            <a:ext cx="8229600" cy="715961"/>
          </a:xfrm>
        </p:spPr>
        <p:txBody>
          <a:bodyPr/>
          <a:lstStyle/>
          <a:p>
            <a:pPr eaLnBrk="1" hangingPunct="1"/>
            <a:r>
              <a:rPr lang="en-US" sz="4000" dirty="0" smtClean="0"/>
              <a:t>SQL for Other VRG Tables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76407" y="1295400"/>
            <a:ext cx="8210393" cy="3207904"/>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29</a:t>
            </a:fld>
            <a:endParaRPr lang="en-US" smtClean="0"/>
          </a:p>
          <a:p>
            <a:endParaRPr lang="en-US"/>
          </a:p>
        </p:txBody>
      </p:sp>
    </p:spTree>
    <p:extLst>
      <p:ext uri="{BB962C8B-B14F-4D97-AF65-F5344CB8AC3E}">
        <p14:creationId xmlns:p14="http://schemas.microsoft.com/office/powerpoint/2010/main" val="1555433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Data Modeling in the SDLC</a:t>
            </a:r>
            <a:endParaRPr lang="en-US" dirty="0"/>
          </a:p>
        </p:txBody>
      </p:sp>
      <p:pic>
        <p:nvPicPr>
          <p:cNvPr id="6" name="Content Placeholder 5"/>
          <p:cNvPicPr>
            <a:picLocks noGrp="1" noChangeAspect="1"/>
          </p:cNvPicPr>
          <p:nvPr>
            <p:ph idx="1"/>
          </p:nvPr>
        </p:nvPicPr>
        <p:blipFill>
          <a:blip r:embed="rId2"/>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AutoShape 6"/>
          <p:cNvSpPr>
            <a:spLocks/>
          </p:cNvSpPr>
          <p:nvPr/>
        </p:nvSpPr>
        <p:spPr bwMode="auto">
          <a:xfrm>
            <a:off x="457200" y="4495800"/>
            <a:ext cx="2133600" cy="914400"/>
          </a:xfrm>
          <a:prstGeom prst="borderCallout1">
            <a:avLst>
              <a:gd name="adj1" fmla="val 48993"/>
              <a:gd name="adj2" fmla="val 99775"/>
              <a:gd name="adj3" fmla="val -33833"/>
              <a:gd name="adj4" fmla="val 3292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construction occurs in the </a:t>
            </a:r>
            <a:r>
              <a:rPr lang="en-US" sz="1200" b="1" dirty="0" smtClean="0">
                <a:ea typeface="Times New Roman" pitchFamily="18" charset="0"/>
              </a:rPr>
              <a:t>implementation</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5440363"/>
            <a:ext cx="2133600" cy="685800"/>
          </a:xfrm>
          <a:prstGeom prst="borderCallout1">
            <a:avLst>
              <a:gd name="adj1" fmla="val 18993"/>
              <a:gd name="adj2" fmla="val 100489"/>
              <a:gd name="adj3" fmla="val -110777"/>
              <a:gd name="adj4" fmla="val 358494"/>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database</a:t>
            </a:r>
            <a:r>
              <a:rPr lang="en-US" sz="1200" dirty="0" smtClean="0">
                <a:ea typeface="Times New Roman" pitchFamily="18" charset="0"/>
              </a:rPr>
              <a:t> is part of the final </a:t>
            </a:r>
            <a:r>
              <a:rPr lang="en-US" sz="1200" b="1" dirty="0" smtClean="0">
                <a:ea typeface="Times New Roman" pitchFamily="18" charset="0"/>
              </a:rPr>
              <a:t>system</a:t>
            </a:r>
            <a:r>
              <a:rPr lang="en-US" sz="1200" dirty="0" smtClean="0">
                <a:ea typeface="Times New Roman" pitchFamily="18" charset="0"/>
              </a:rPr>
              <a:t> ready for users to use</a:t>
            </a:r>
            <a:endParaRPr lang="en-US" sz="1200" dirty="0">
              <a:ea typeface="Times New Roman" pitchFamily="18" charset="0"/>
            </a:endParaRPr>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a:t>
            </a:fld>
            <a:endParaRPr lang="en-US" smtClean="0"/>
          </a:p>
          <a:p>
            <a:endParaRPr lang="en-US"/>
          </a:p>
        </p:txBody>
      </p:sp>
    </p:spTree>
    <p:extLst>
      <p:ext uri="{BB962C8B-B14F-4D97-AF65-F5344CB8AC3E}">
        <p14:creationId xmlns:p14="http://schemas.microsoft.com/office/powerpoint/2010/main" val="1662427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457200" y="274639"/>
            <a:ext cx="8229600" cy="715961"/>
          </a:xfrm>
        </p:spPr>
        <p:txBody>
          <a:bodyPr/>
          <a:lstStyle/>
          <a:p>
            <a:pPr eaLnBrk="1" hangingPunct="1"/>
            <a:r>
              <a:rPr lang="en-US" sz="4000" dirty="0" smtClean="0"/>
              <a:t>SQL for Other VRG Tables 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447800" y="1086621"/>
            <a:ext cx="6023972" cy="5059408"/>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30</a:t>
            </a:fld>
            <a:endParaRPr lang="en-US" smtClean="0"/>
          </a:p>
          <a:p>
            <a:endParaRPr lang="en-US"/>
          </a:p>
        </p:txBody>
      </p:sp>
    </p:spTree>
    <p:extLst>
      <p:ext uri="{BB962C8B-B14F-4D97-AF65-F5344CB8AC3E}">
        <p14:creationId xmlns:p14="http://schemas.microsoft.com/office/powerpoint/2010/main" val="3213601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Microsoft SQL Server 2014</a:t>
            </a:r>
            <a:br>
              <a:rPr lang="en-US" sz="3600" dirty="0"/>
            </a:br>
            <a:r>
              <a:rPr lang="en-US" sz="3600" dirty="0"/>
              <a:t>VRG Database Diagram</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2"/>
          <a:stretch>
            <a:fillRect/>
          </a:stretch>
        </p:blipFill>
        <p:spPr>
          <a:xfrm>
            <a:off x="457201" y="1676400"/>
            <a:ext cx="8229600" cy="3066352"/>
          </a:xfrm>
          <a:prstGeom prst="rect">
            <a:avLst/>
          </a:prstGeom>
        </p:spPr>
      </p:pic>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31</a:t>
            </a:fld>
            <a:endParaRPr lang="en-US" smtClean="0"/>
          </a:p>
          <a:p>
            <a:endParaRPr lang="en-US"/>
          </a:p>
        </p:txBody>
      </p:sp>
    </p:spTree>
    <p:extLst>
      <p:ext uri="{BB962C8B-B14F-4D97-AF65-F5344CB8AC3E}">
        <p14:creationId xmlns:p14="http://schemas.microsoft.com/office/powerpoint/2010/main" val="588067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SQL ALTER TABLE Statement</a:t>
            </a:r>
          </a:p>
        </p:txBody>
      </p:sp>
      <p:sp>
        <p:nvSpPr>
          <p:cNvPr id="35843" name="Rectangle 3"/>
          <p:cNvSpPr>
            <a:spLocks noGrp="1" noChangeArrowheads="1"/>
          </p:cNvSpPr>
          <p:nvPr>
            <p:ph idx="1"/>
          </p:nvPr>
        </p:nvSpPr>
        <p:spPr/>
        <p:txBody>
          <a:bodyPr/>
          <a:lstStyle/>
          <a:p>
            <a:pPr eaLnBrk="1" hangingPunct="1">
              <a:buClr>
                <a:schemeClr val="tx1"/>
              </a:buClr>
            </a:pPr>
            <a:r>
              <a:rPr lang="en-US" sz="2800" dirty="0" smtClean="0"/>
              <a:t>The </a:t>
            </a:r>
            <a:r>
              <a:rPr lang="en-US" sz="2800" b="1" dirty="0" smtClean="0">
                <a:solidFill>
                  <a:srgbClr val="0099CC"/>
                </a:solidFill>
              </a:rPr>
              <a:t>SQL ALTER TABLE statement </a:t>
            </a:r>
            <a:r>
              <a:rPr lang="en-US" sz="2800" dirty="0" smtClean="0"/>
              <a:t>changes table structure, properties, or constraints after it has been created.</a:t>
            </a:r>
          </a:p>
          <a:p>
            <a:pPr eaLnBrk="1" hangingPunct="1"/>
            <a:r>
              <a:rPr lang="en-US" sz="2800" dirty="0" smtClean="0"/>
              <a:t>Example</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ALTER TABLE ASSIGNMENT</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	ADD CONSTRAINT </a:t>
            </a:r>
            <a:r>
              <a:rPr lang="en-US" sz="2000" b="1" dirty="0" err="1" smtClean="0">
                <a:solidFill>
                  <a:srgbClr val="0099CC"/>
                </a:solidFill>
                <a:latin typeface="Courier New" panose="02070309020205020404" pitchFamily="49" charset="0"/>
                <a:cs typeface="Courier New" panose="02070309020205020404" pitchFamily="49" charset="0"/>
              </a:rPr>
              <a:t>EmployeeFK</a:t>
            </a:r>
            <a:r>
              <a:rPr lang="en-US" sz="2000" b="1" dirty="0" smtClean="0">
                <a:solidFill>
                  <a:srgbClr val="0099CC"/>
                </a:solidFill>
                <a:latin typeface="Courier New" panose="02070309020205020404" pitchFamily="49" charset="0"/>
                <a:cs typeface="Courier New" panose="02070309020205020404" pitchFamily="49" charset="0"/>
              </a:rPr>
              <a:t> </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		FOREIGN KEY (</a:t>
            </a:r>
            <a:r>
              <a:rPr lang="en-US" sz="2000" b="1" dirty="0" err="1" smtClean="0">
                <a:solidFill>
                  <a:srgbClr val="0099CC"/>
                </a:solidFill>
                <a:latin typeface="Courier New" panose="02070309020205020404" pitchFamily="49" charset="0"/>
                <a:cs typeface="Courier New" panose="02070309020205020404" pitchFamily="49" charset="0"/>
              </a:rPr>
              <a:t>EmployeeNumber</a:t>
            </a:r>
            <a:r>
              <a:rPr lang="en-US" sz="2000" b="1" dirty="0" smtClean="0">
                <a:solidFill>
                  <a:srgbClr val="0099CC"/>
                </a:solidFill>
                <a:latin typeface="Courier New" panose="02070309020205020404" pitchFamily="49" charset="0"/>
                <a:cs typeface="Courier New" panose="02070309020205020404" pitchFamily="49" charset="0"/>
              </a:rPr>
              <a:t>) </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			REFERENCES EMPLOYEE (</a:t>
            </a:r>
            <a:r>
              <a:rPr lang="en-US" sz="2000" b="1" dirty="0" err="1" smtClean="0">
                <a:solidFill>
                  <a:srgbClr val="0099CC"/>
                </a:solidFill>
                <a:latin typeface="Courier New" panose="02070309020205020404" pitchFamily="49" charset="0"/>
                <a:cs typeface="Courier New" panose="02070309020205020404" pitchFamily="49" charset="0"/>
              </a:rPr>
              <a:t>EmployeeNumber</a:t>
            </a:r>
            <a:r>
              <a:rPr lang="en-US" sz="2000" b="1" dirty="0" smtClean="0">
                <a:solidFill>
                  <a:srgbClr val="0099CC"/>
                </a:solidFill>
                <a:latin typeface="Courier New" panose="02070309020205020404" pitchFamily="49" charset="0"/>
                <a:cs typeface="Courier New" panose="02070309020205020404" pitchFamily="49" charset="0"/>
              </a:rPr>
              <a:t>)</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				ON UPDATE CASCADE</a:t>
            </a:r>
          </a:p>
          <a:p>
            <a:pPr lvl="1">
              <a:buFontTx/>
              <a:buNone/>
            </a:pPr>
            <a:r>
              <a:rPr lang="en-US" sz="2000" b="1" dirty="0" smtClean="0">
                <a:solidFill>
                  <a:srgbClr val="0099CC"/>
                </a:solidFill>
                <a:latin typeface="Courier New" panose="02070309020205020404" pitchFamily="49" charset="0"/>
                <a:cs typeface="Courier New" panose="02070309020205020404" pitchFamily="49" charset="0"/>
              </a:rPr>
              <a:t>				ON DELETE NO ACTION;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32</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slide(fromBottom)">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slide(fromBottom)">
                                      <p:cBhvr>
                                        <p:cTn id="12" dur="500"/>
                                        <p:tgtEl>
                                          <p:spTgt spid="3584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Effect transition="in" filter="slide(fromBottom)">
                                      <p:cBhvr>
                                        <p:cTn id="15" dur="500"/>
                                        <p:tgtEl>
                                          <p:spTgt spid="35843">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5843">
                                            <p:txEl>
                                              <p:pRg st="3" end="3"/>
                                            </p:txEl>
                                          </p:spTgt>
                                        </p:tgtEl>
                                        <p:attrNameLst>
                                          <p:attrName>style.visibility</p:attrName>
                                        </p:attrNameLst>
                                      </p:cBhvr>
                                      <p:to>
                                        <p:strVal val="visible"/>
                                      </p:to>
                                    </p:set>
                                    <p:animEffect transition="in" filter="slide(fromBottom)">
                                      <p:cBhvr>
                                        <p:cTn id="18" dur="500"/>
                                        <p:tgtEl>
                                          <p:spTgt spid="3584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5843">
                                            <p:txEl>
                                              <p:pRg st="4" end="4"/>
                                            </p:txEl>
                                          </p:spTgt>
                                        </p:tgtEl>
                                        <p:attrNameLst>
                                          <p:attrName>style.visibility</p:attrName>
                                        </p:attrNameLst>
                                      </p:cBhvr>
                                      <p:to>
                                        <p:strVal val="visible"/>
                                      </p:to>
                                    </p:set>
                                    <p:animEffect transition="in" filter="slide(fromBottom)">
                                      <p:cBhvr>
                                        <p:cTn id="21" dur="500"/>
                                        <p:tgtEl>
                                          <p:spTgt spid="35843">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35843">
                                            <p:txEl>
                                              <p:pRg st="5" end="5"/>
                                            </p:txEl>
                                          </p:spTgt>
                                        </p:tgtEl>
                                        <p:attrNameLst>
                                          <p:attrName>style.visibility</p:attrName>
                                        </p:attrNameLst>
                                      </p:cBhvr>
                                      <p:to>
                                        <p:strVal val="visible"/>
                                      </p:to>
                                    </p:set>
                                    <p:animEffect transition="in" filter="slide(fromBottom)">
                                      <p:cBhvr>
                                        <p:cTn id="24" dur="500"/>
                                        <p:tgtEl>
                                          <p:spTgt spid="35843">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animEffect transition="in" filter="slide(fromBottom)">
                                      <p:cBhvr>
                                        <p:cTn id="27" dur="500"/>
                                        <p:tgtEl>
                                          <p:spTgt spid="35843">
                                            <p:txEl>
                                              <p:pRg st="6" end="6"/>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35843">
                                            <p:txEl>
                                              <p:pRg st="7" end="7"/>
                                            </p:txEl>
                                          </p:spTgt>
                                        </p:tgtEl>
                                        <p:attrNameLst>
                                          <p:attrName>style.visibility</p:attrName>
                                        </p:attrNameLst>
                                      </p:cBhvr>
                                      <p:to>
                                        <p:strVal val="visible"/>
                                      </p:to>
                                    </p:set>
                                    <p:animEffect transition="in" filter="slide(fromBottom)">
                                      <p:cBhvr>
                                        <p:cTn id="30" dur="500"/>
                                        <p:tgtEl>
                                          <p:spTgt spid="35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Adding and Dropping Columns</a:t>
            </a:r>
          </a:p>
        </p:txBody>
      </p:sp>
      <p:sp>
        <p:nvSpPr>
          <p:cNvPr id="23555" name="Rectangle 3"/>
          <p:cNvSpPr>
            <a:spLocks noGrp="1" noChangeArrowheads="1"/>
          </p:cNvSpPr>
          <p:nvPr>
            <p:ph idx="1"/>
          </p:nvPr>
        </p:nvSpPr>
        <p:spPr/>
        <p:txBody>
          <a:bodyPr/>
          <a:lstStyle/>
          <a:p>
            <a:pPr eaLnBrk="1" hangingPunct="1"/>
            <a:r>
              <a:rPr lang="en-US" sz="2800" dirty="0" smtClean="0"/>
              <a:t>The following statement will add a column named </a:t>
            </a:r>
            <a:r>
              <a:rPr lang="en-US" sz="2800" dirty="0" err="1" smtClean="0"/>
              <a:t>MyColumn</a:t>
            </a:r>
            <a:r>
              <a:rPr lang="en-US" sz="2800" dirty="0" smtClean="0"/>
              <a:t> to the CUSTOMER table:</a:t>
            </a:r>
          </a:p>
          <a:p>
            <a:pPr lvl="1"/>
            <a:r>
              <a:rPr lang="en-US" sz="2400" dirty="0" smtClean="0"/>
              <a:t>Note that the </a:t>
            </a:r>
            <a:r>
              <a:rPr lang="en-US" sz="2400" b="1" dirty="0" smtClean="0">
                <a:solidFill>
                  <a:srgbClr val="0099CC"/>
                </a:solidFill>
              </a:rPr>
              <a:t>SQL COLUMN keyword</a:t>
            </a:r>
            <a:r>
              <a:rPr lang="en-US" sz="2400" dirty="0" smtClean="0"/>
              <a:t> is </a:t>
            </a:r>
            <a:r>
              <a:rPr lang="en-US" sz="2400" b="1" i="1" dirty="0" smtClean="0">
                <a:solidFill>
                  <a:srgbClr val="0099CC"/>
                </a:solidFill>
              </a:rPr>
              <a:t>not</a:t>
            </a:r>
            <a:r>
              <a:rPr lang="en-US" sz="2400" dirty="0" smtClean="0"/>
              <a:t> used!</a:t>
            </a:r>
          </a:p>
          <a:p>
            <a:pPr eaLnBrk="1" hangingPunct="1"/>
            <a:endParaRPr lang="en-US" sz="2800" dirty="0" smtClean="0"/>
          </a:p>
          <a:p>
            <a:pPr eaLnBrk="1" hangingPunct="1"/>
            <a:endParaRPr lang="en-US" sz="2800" dirty="0" smtClean="0"/>
          </a:p>
          <a:p>
            <a:pPr eaLnBrk="1" hangingPunct="1"/>
            <a:r>
              <a:rPr lang="en-US" sz="2800" dirty="0" smtClean="0"/>
              <a:t>You can drop an existing column with the statement: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3085491"/>
            <a:ext cx="5000000" cy="980952"/>
          </a:xfrm>
          <a:prstGeom prst="rect">
            <a:avLst/>
          </a:prstGeom>
        </p:spPr>
      </p:pic>
      <p:pic>
        <p:nvPicPr>
          <p:cNvPr id="4" name="Picture 3"/>
          <p:cNvPicPr>
            <a:picLocks noChangeAspect="1"/>
          </p:cNvPicPr>
          <p:nvPr/>
        </p:nvPicPr>
        <p:blipFill>
          <a:blip r:embed="rId4"/>
          <a:stretch>
            <a:fillRect/>
          </a:stretch>
        </p:blipFill>
        <p:spPr>
          <a:xfrm>
            <a:off x="914400" y="4962648"/>
            <a:ext cx="5000000" cy="980952"/>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33</a:t>
            </a:fld>
            <a:endParaRPr lang="en-US" smtClean="0"/>
          </a:p>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smtClean="0"/>
              <a:t>Adding and Dropping Constraints</a:t>
            </a:r>
          </a:p>
        </p:txBody>
      </p:sp>
      <p:sp>
        <p:nvSpPr>
          <p:cNvPr id="24579" name="Rectangle 3"/>
          <p:cNvSpPr>
            <a:spLocks noGrp="1" noChangeArrowheads="1"/>
          </p:cNvSpPr>
          <p:nvPr>
            <p:ph idx="1"/>
          </p:nvPr>
        </p:nvSpPr>
        <p:spPr/>
        <p:txBody>
          <a:bodyPr/>
          <a:lstStyle/>
          <a:p>
            <a:pPr eaLnBrk="1" hangingPunct="1"/>
            <a:r>
              <a:rPr lang="en-US" sz="2800" dirty="0" smtClean="0"/>
              <a:t>The </a:t>
            </a:r>
            <a:r>
              <a:rPr lang="en-US" sz="2800" b="1" dirty="0" smtClean="0">
                <a:solidFill>
                  <a:srgbClr val="0099CC"/>
                </a:solidFill>
              </a:rPr>
              <a:t>SQL ALTER TABLE statement</a:t>
            </a:r>
            <a:r>
              <a:rPr lang="en-US" sz="2800" dirty="0" smtClean="0"/>
              <a:t> can be used to add a constraint:</a:t>
            </a:r>
          </a:p>
          <a:p>
            <a:pPr eaLnBrk="1" hangingPunct="1"/>
            <a:endParaRPr lang="en-US" sz="2800" dirty="0" smtClean="0"/>
          </a:p>
          <a:p>
            <a:pPr eaLnBrk="1" hangingPunct="1"/>
            <a:endParaRPr lang="en-US" sz="2800" dirty="0" smtClean="0"/>
          </a:p>
          <a:p>
            <a:pPr marL="0" indent="0" eaLnBrk="1" hangingPunct="1">
              <a:buNone/>
            </a:pPr>
            <a:endParaRPr lang="en-US" sz="1800" dirty="0"/>
          </a:p>
          <a:p>
            <a:pPr eaLnBrk="1" hangingPunct="1"/>
            <a:r>
              <a:rPr lang="en-US" sz="2800" dirty="0" smtClean="0"/>
              <a:t>The </a:t>
            </a:r>
            <a:r>
              <a:rPr lang="en-US" sz="2800" b="1" dirty="0" smtClean="0">
                <a:solidFill>
                  <a:srgbClr val="0099CC"/>
                </a:solidFill>
              </a:rPr>
              <a:t>SQL ALTER TABLE statement </a:t>
            </a:r>
            <a:r>
              <a:rPr lang="en-US" sz="2800" dirty="0" smtClean="0"/>
              <a:t>can be used to drop a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838200" y="2590801"/>
            <a:ext cx="5562600" cy="1294046"/>
          </a:xfrm>
          <a:prstGeom prst="rect">
            <a:avLst/>
          </a:prstGeom>
        </p:spPr>
      </p:pic>
      <p:pic>
        <p:nvPicPr>
          <p:cNvPr id="4" name="Picture 3"/>
          <p:cNvPicPr>
            <a:picLocks noChangeAspect="1"/>
          </p:cNvPicPr>
          <p:nvPr/>
        </p:nvPicPr>
        <p:blipFill>
          <a:blip r:embed="rId4"/>
          <a:stretch>
            <a:fillRect/>
          </a:stretch>
        </p:blipFill>
        <p:spPr>
          <a:xfrm>
            <a:off x="838200" y="4925568"/>
            <a:ext cx="4800600" cy="941832"/>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34</a:t>
            </a:fld>
            <a:endParaRPr lang="en-US" smtClean="0"/>
          </a:p>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Removing Tables I</a:t>
            </a:r>
          </a:p>
        </p:txBody>
      </p:sp>
      <p:sp>
        <p:nvSpPr>
          <p:cNvPr id="25603"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SQL DROP TABLE statement</a:t>
            </a:r>
            <a:r>
              <a:rPr lang="en-US" dirty="0" smtClean="0"/>
              <a:t>:</a:t>
            </a:r>
          </a:p>
          <a:p>
            <a:pPr eaLnBrk="1" hangingPunct="1"/>
            <a:endParaRPr lang="en-US" dirty="0" smtClean="0"/>
          </a:p>
          <a:p>
            <a:pPr eaLnBrk="1" hangingPunct="1"/>
            <a:endParaRPr lang="en-US" dirty="0" smtClean="0"/>
          </a:p>
          <a:p>
            <a:pPr eaLnBrk="1" hangingPunct="1"/>
            <a:r>
              <a:rPr lang="en-US" sz="3600" dirty="0" smtClean="0"/>
              <a:t>If there are constraints</a:t>
            </a:r>
            <a:r>
              <a:rPr lang="en-US" sz="1800" dirty="0" smtClean="0">
                <a:solidFill>
                  <a:srgbClr val="0066FF"/>
                </a:solidFill>
              </a:rPr>
              <a:t>:</a:t>
            </a:r>
          </a:p>
          <a:p>
            <a:pPr lvl="1" eaLnBrk="1" hangingPunct="1">
              <a:buFontTx/>
              <a:buNone/>
            </a:pPr>
            <a:r>
              <a:rPr lang="en-US" sz="2000" b="1" dirty="0" smtClean="0">
                <a:solidFill>
                  <a:srgbClr val="0099CC"/>
                </a:solidFill>
                <a:latin typeface="Courier New" panose="02070309020205020404" pitchFamily="49" charset="0"/>
                <a:cs typeface="Courier New" panose="02070309020205020404" pitchFamily="49" charset="0"/>
              </a:rPr>
              <a:t>ALTER TABLE CUSTOMER_ARTIST_INT</a:t>
            </a:r>
          </a:p>
          <a:p>
            <a:pPr lvl="1" eaLnBrk="1" hangingPunct="1">
              <a:buFontTx/>
              <a:buNone/>
            </a:pPr>
            <a:r>
              <a:rPr lang="en-US" sz="2000" b="1" dirty="0" smtClean="0">
                <a:solidFill>
                  <a:srgbClr val="0099CC"/>
                </a:solidFill>
                <a:latin typeface="Courier New" panose="02070309020205020404" pitchFamily="49" charset="0"/>
                <a:cs typeface="Courier New" panose="02070309020205020404" pitchFamily="49" charset="0"/>
              </a:rPr>
              <a:t>		DROP CONSTRAINT	</a:t>
            </a:r>
            <a:r>
              <a:rPr lang="en-US" sz="2000" b="1" dirty="0" err="1" smtClean="0">
                <a:solidFill>
                  <a:srgbClr val="0099CC"/>
                </a:solidFill>
                <a:latin typeface="Courier New" panose="02070309020205020404" pitchFamily="49" charset="0"/>
                <a:cs typeface="Courier New" panose="02070309020205020404" pitchFamily="49" charset="0"/>
              </a:rPr>
              <a:t>Customer_Artist_Int_CustomerFK</a:t>
            </a:r>
            <a:r>
              <a:rPr lang="en-US" sz="2000" b="1" dirty="0" smtClean="0">
                <a:solidFill>
                  <a:srgbClr val="0099CC"/>
                </a:solidFill>
                <a:latin typeface="Courier New" panose="02070309020205020404" pitchFamily="49" charset="0"/>
                <a:cs typeface="Courier New" panose="02070309020205020404" pitchFamily="49" charset="0"/>
              </a:rPr>
              <a:t>;</a:t>
            </a:r>
          </a:p>
          <a:p>
            <a:pPr lvl="1" eaLnBrk="1" hangingPunct="1">
              <a:buFontTx/>
              <a:buNone/>
            </a:pPr>
            <a:r>
              <a:rPr lang="en-US" sz="2000" b="1" dirty="0" smtClean="0">
                <a:solidFill>
                  <a:srgbClr val="0099CC"/>
                </a:solidFill>
                <a:latin typeface="Courier New" panose="02070309020205020404" pitchFamily="49" charset="0"/>
                <a:cs typeface="Courier New" panose="02070309020205020404" pitchFamily="49" charset="0"/>
              </a:rPr>
              <a:t>ALTER TABLE TRANS</a:t>
            </a:r>
          </a:p>
          <a:p>
            <a:pPr lvl="1" eaLnBrk="1" hangingPunct="1">
              <a:buFontTx/>
              <a:buNone/>
            </a:pPr>
            <a:r>
              <a:rPr lang="en-US" sz="2000" b="1" dirty="0" smtClean="0">
                <a:solidFill>
                  <a:srgbClr val="0099CC"/>
                </a:solidFill>
                <a:latin typeface="Courier New" panose="02070309020205020404" pitchFamily="49" charset="0"/>
                <a:cs typeface="Courier New" panose="02070309020205020404" pitchFamily="49" charset="0"/>
              </a:rPr>
              <a:t>		DROP CONSTRAINT  </a:t>
            </a:r>
            <a:r>
              <a:rPr lang="en-US" sz="2000" b="1" dirty="0" err="1" smtClean="0">
                <a:solidFill>
                  <a:srgbClr val="0099CC"/>
                </a:solidFill>
                <a:latin typeface="Courier New" panose="02070309020205020404" pitchFamily="49" charset="0"/>
                <a:cs typeface="Courier New" panose="02070309020205020404" pitchFamily="49" charset="0"/>
              </a:rPr>
              <a:t>TransactionCustomerFK</a:t>
            </a:r>
            <a:r>
              <a:rPr lang="en-US" sz="2000" b="1" dirty="0" smtClean="0">
                <a:solidFill>
                  <a:srgbClr val="0099CC"/>
                </a:solidFill>
                <a:latin typeface="Courier New" panose="02070309020205020404" pitchFamily="49" charset="0"/>
                <a:cs typeface="Courier New" panose="02070309020205020404" pitchFamily="49" charset="0"/>
              </a:rPr>
              <a:t>;</a:t>
            </a:r>
          </a:p>
          <a:p>
            <a:pPr lvl="1" eaLnBrk="1" hangingPunct="1">
              <a:buFontTx/>
              <a:buNone/>
            </a:pPr>
            <a:r>
              <a:rPr lang="en-US" sz="2000" b="1" dirty="0" smtClean="0">
                <a:solidFill>
                  <a:srgbClr val="0099CC"/>
                </a:solidFill>
                <a:latin typeface="Courier New" panose="02070309020205020404" pitchFamily="49" charset="0"/>
                <a:cs typeface="Courier New" panose="02070309020205020404" pitchFamily="49" charset="0"/>
              </a:rPr>
              <a:t>DROP TABLE CUSTOMER;</a:t>
            </a:r>
          </a:p>
          <a:p>
            <a:pPr lvl="1" eaLnBrk="1" hangingPunct="1">
              <a:buFontTx/>
              <a:buNone/>
            </a:pPr>
            <a:r>
              <a:rPr lang="en-US" sz="2000" b="1" dirty="0" smtClean="0">
                <a:solidFill>
                  <a:srgbClr val="0066FF"/>
                </a:solidFill>
                <a:latin typeface="Courier New" panose="02070309020205020404" pitchFamily="49" charset="0"/>
                <a:cs typeface="Courier New" panose="02070309020205020404" pitchFamily="49" charset="0"/>
              </a:rPr>
              <a:t> </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286000"/>
            <a:ext cx="5266667" cy="961905"/>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35</a:t>
            </a:fld>
            <a:endParaRPr lang="en-US" smtClean="0"/>
          </a:p>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792162"/>
          </a:xfrm>
        </p:spPr>
        <p:txBody>
          <a:bodyPr/>
          <a:lstStyle/>
          <a:p>
            <a:pPr eaLnBrk="1" hangingPunct="1"/>
            <a:r>
              <a:rPr lang="en-US" dirty="0" smtClean="0"/>
              <a:t>Removing Tables II</a:t>
            </a:r>
          </a:p>
        </p:txBody>
      </p:sp>
      <p:sp>
        <p:nvSpPr>
          <p:cNvPr id="25603" name="Rectangle 3"/>
          <p:cNvSpPr>
            <a:spLocks noGrp="1" noChangeArrowheads="1"/>
          </p:cNvSpPr>
          <p:nvPr>
            <p:ph idx="1"/>
          </p:nvPr>
        </p:nvSpPr>
        <p:spPr>
          <a:xfrm>
            <a:off x="457200" y="1066800"/>
            <a:ext cx="8229600" cy="4525963"/>
          </a:xfrm>
        </p:spPr>
        <p:txBody>
          <a:bodyPr/>
          <a:lstStyle/>
          <a:p>
            <a:pPr eaLnBrk="1" hangingPunct="1"/>
            <a:r>
              <a:rPr lang="en-US" sz="3600" dirty="0" smtClean="0"/>
              <a:t>If there are constraints</a:t>
            </a:r>
            <a:r>
              <a:rPr lang="en-US" sz="1800" dirty="0" smtClean="0">
                <a:solidFill>
                  <a:srgbClr val="0066FF"/>
                </a:solidFill>
              </a:rPr>
              <a:t>:</a:t>
            </a:r>
          </a:p>
          <a:p>
            <a:pPr eaLnBrk="1" hangingPunct="1"/>
            <a:endParaRPr lang="en-US" sz="1800" dirty="0">
              <a:solidFill>
                <a:srgbClr val="0066FF"/>
              </a:solidFill>
            </a:endParaRPr>
          </a:p>
          <a:p>
            <a:pPr eaLnBrk="1" hangingPunct="1"/>
            <a:endParaRPr lang="en-US" sz="1800" dirty="0" smtClean="0">
              <a:solidFill>
                <a:srgbClr val="0066FF"/>
              </a:solidFill>
            </a:endParaRPr>
          </a:p>
          <a:p>
            <a:pPr eaLnBrk="1" hangingPunct="1"/>
            <a:endParaRPr lang="en-US" sz="1100" dirty="0">
              <a:solidFill>
                <a:srgbClr val="0066FF"/>
              </a:solidFill>
            </a:endParaRPr>
          </a:p>
          <a:p>
            <a:pPr eaLnBrk="1" hangingPunct="1"/>
            <a:endParaRPr lang="en-US" sz="1800" dirty="0" smtClean="0">
              <a:solidFill>
                <a:srgbClr val="0066FF"/>
              </a:solidFill>
            </a:endParaRPr>
          </a:p>
          <a:p>
            <a:pPr eaLnBrk="1" hangingPunct="1"/>
            <a:endParaRPr lang="en-US" sz="1000" dirty="0">
              <a:solidFill>
                <a:srgbClr val="0066FF"/>
              </a:solidFill>
            </a:endParaRPr>
          </a:p>
          <a:p>
            <a:pPr eaLnBrk="1" hangingPunct="1"/>
            <a:r>
              <a:rPr lang="en-US" sz="3600" dirty="0" smtClean="0"/>
              <a:t>or</a:t>
            </a:r>
            <a:endParaRPr lang="en-US" sz="3600"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914400" y="1752600"/>
            <a:ext cx="4267200" cy="1399334"/>
          </a:xfrm>
          <a:prstGeom prst="rect">
            <a:avLst/>
          </a:prstGeom>
        </p:spPr>
      </p:pic>
      <p:pic>
        <p:nvPicPr>
          <p:cNvPr id="6" name="Picture 5"/>
          <p:cNvPicPr>
            <a:picLocks noChangeAspect="1"/>
          </p:cNvPicPr>
          <p:nvPr/>
        </p:nvPicPr>
        <p:blipFill>
          <a:blip r:embed="rId4"/>
          <a:stretch>
            <a:fillRect/>
          </a:stretch>
        </p:blipFill>
        <p:spPr>
          <a:xfrm>
            <a:off x="914400" y="3733800"/>
            <a:ext cx="5502953" cy="2301097"/>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36</a:t>
            </a:fld>
            <a:endParaRPr lang="en-US" smtClean="0"/>
          </a:p>
          <a:p>
            <a:endParaRPr lang="en-US"/>
          </a:p>
        </p:txBody>
      </p:sp>
    </p:spTree>
    <p:extLst>
      <p:ext uri="{BB962C8B-B14F-4D97-AF65-F5344CB8AC3E}">
        <p14:creationId xmlns:p14="http://schemas.microsoft.com/office/powerpoint/2010/main" val="3814622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Removing Data Only</a:t>
            </a:r>
          </a:p>
        </p:txBody>
      </p:sp>
      <p:sp>
        <p:nvSpPr>
          <p:cNvPr id="26627"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SQL TRUNCATE TABLE statement</a:t>
            </a:r>
            <a:r>
              <a:rPr lang="en-US" dirty="0" smtClean="0"/>
              <a:t>:</a:t>
            </a:r>
          </a:p>
          <a:p>
            <a:pPr eaLnBrk="1" hangingPunct="1"/>
            <a:endParaRPr lang="en-US" dirty="0" smtClean="0"/>
          </a:p>
          <a:p>
            <a:pPr eaLnBrk="1" hangingPunct="1"/>
            <a:endParaRPr lang="en-US" sz="1800" dirty="0" smtClean="0"/>
          </a:p>
          <a:p>
            <a:pPr eaLnBrk="1" hangingPunct="1"/>
            <a:r>
              <a:rPr lang="en-US" sz="3600" dirty="0" smtClean="0"/>
              <a:t>Cannot be used with a table that is referenced by a foreign key constraint.</a:t>
            </a:r>
          </a:p>
          <a:p>
            <a:pPr eaLnBrk="1" hangingPunct="1"/>
            <a:r>
              <a:rPr lang="en-US" sz="3600" dirty="0" smtClean="0"/>
              <a:t>Resets surrogate key values to </a:t>
            </a:r>
            <a:r>
              <a:rPr lang="en-US" sz="3600" dirty="0" smtClean="0"/>
              <a:t>initial </a:t>
            </a:r>
            <a:r>
              <a:rPr lang="en-US" sz="3600" dirty="0" smtClean="0"/>
              <a:t>value.</a:t>
            </a:r>
            <a:endParaRPr lang="en-US" sz="3600" dirty="0"/>
          </a:p>
          <a:p>
            <a:pPr lvl="1" eaLnBrk="1" hangingPunct="1">
              <a:buFontTx/>
              <a:buNone/>
            </a:pPr>
            <a:r>
              <a:rPr lang="en-US" sz="2000" b="1" dirty="0" smtClean="0">
                <a:solidFill>
                  <a:srgbClr val="0066FF"/>
                </a:solidFill>
                <a:latin typeface="Courier New" panose="02070309020205020404" pitchFamily="49" charset="0"/>
                <a:cs typeface="Courier New" panose="02070309020205020404" pitchFamily="49" charset="0"/>
              </a:rPr>
              <a:t> </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133601"/>
            <a:ext cx="4953000" cy="889448"/>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37</a:t>
            </a:fld>
            <a:endParaRPr lang="en-US" smtClean="0"/>
          </a:p>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SQL DDL</a:t>
            </a:r>
            <a:r>
              <a:rPr lang="en-US" dirty="0" smtClean="0">
                <a:cs typeface="Arial" panose="020B0604020202020204" pitchFamily="34" charset="0"/>
              </a:rPr>
              <a:t>—CREATE INDEX</a:t>
            </a:r>
            <a:endParaRPr lang="en-US" dirty="0" smtClean="0"/>
          </a:p>
        </p:txBody>
      </p:sp>
      <p:sp>
        <p:nvSpPr>
          <p:cNvPr id="27651" name="Rectangle 3"/>
          <p:cNvSpPr>
            <a:spLocks noGrp="1" noChangeArrowheads="1"/>
          </p:cNvSpPr>
          <p:nvPr>
            <p:ph idx="1"/>
          </p:nvPr>
        </p:nvSpPr>
        <p:spPr/>
        <p:txBody>
          <a:bodyPr/>
          <a:lstStyle/>
          <a:p>
            <a:pPr eaLnBrk="1" hangingPunct="1"/>
            <a:r>
              <a:rPr lang="en-US" sz="2800" dirty="0" smtClean="0"/>
              <a:t>An index is a data structure used to improve database performance.</a:t>
            </a:r>
          </a:p>
          <a:p>
            <a:pPr eaLnBrk="1" hangingPunct="1"/>
            <a:r>
              <a:rPr lang="en-US" sz="2800" dirty="0" smtClean="0"/>
              <a:t>The </a:t>
            </a:r>
            <a:r>
              <a:rPr lang="en-US" sz="2800" b="1" dirty="0" smtClean="0">
                <a:solidFill>
                  <a:srgbClr val="0099CC"/>
                </a:solidFill>
              </a:rPr>
              <a:t>SQL CREATE INDEX statement</a:t>
            </a:r>
          </a:p>
          <a:p>
            <a:r>
              <a:rPr lang="en-US" sz="2800" dirty="0"/>
              <a:t>The </a:t>
            </a:r>
            <a:r>
              <a:rPr lang="en-US" sz="2800" b="1" dirty="0">
                <a:solidFill>
                  <a:srgbClr val="0099CC"/>
                </a:solidFill>
              </a:rPr>
              <a:t>SQL </a:t>
            </a:r>
            <a:r>
              <a:rPr lang="en-US" sz="2800" b="1" dirty="0" smtClean="0">
                <a:solidFill>
                  <a:srgbClr val="0099CC"/>
                </a:solidFill>
              </a:rPr>
              <a:t>ALTER </a:t>
            </a:r>
            <a:r>
              <a:rPr lang="en-US" sz="2800" b="1" dirty="0">
                <a:solidFill>
                  <a:srgbClr val="0099CC"/>
                </a:solidFill>
              </a:rPr>
              <a:t>INDEX statement</a:t>
            </a:r>
          </a:p>
          <a:p>
            <a:r>
              <a:rPr lang="en-US" sz="2800" dirty="0"/>
              <a:t>The </a:t>
            </a:r>
            <a:r>
              <a:rPr lang="en-US" sz="2800" b="1" dirty="0">
                <a:solidFill>
                  <a:srgbClr val="0099CC"/>
                </a:solidFill>
              </a:rPr>
              <a:t>SQL </a:t>
            </a:r>
            <a:r>
              <a:rPr lang="en-US" sz="2800" b="1" dirty="0" smtClean="0">
                <a:solidFill>
                  <a:srgbClr val="0099CC"/>
                </a:solidFill>
              </a:rPr>
              <a:t>DROP </a:t>
            </a:r>
            <a:r>
              <a:rPr lang="en-US" sz="2800" b="1" dirty="0">
                <a:solidFill>
                  <a:srgbClr val="0099CC"/>
                </a:solidFill>
              </a:rPr>
              <a:t>INDEX statement</a:t>
            </a:r>
          </a:p>
          <a:p>
            <a:pPr eaLnBrk="1" hangingPunct="1"/>
            <a:r>
              <a:rPr lang="en-US" sz="2800" dirty="0" smtClean="0"/>
              <a:t>See:</a:t>
            </a:r>
          </a:p>
          <a:p>
            <a:pPr lvl="1"/>
            <a:r>
              <a:rPr lang="en-US" sz="2400" dirty="0" smtClean="0"/>
              <a:t>Chapter 10A -  Microsoft SQL Server 2014</a:t>
            </a:r>
          </a:p>
          <a:p>
            <a:pPr lvl="1"/>
            <a:r>
              <a:rPr lang="en-US" sz="2400" dirty="0"/>
              <a:t>Chapter </a:t>
            </a:r>
            <a:r>
              <a:rPr lang="en-US" sz="2400" dirty="0" smtClean="0"/>
              <a:t>10B </a:t>
            </a:r>
            <a:r>
              <a:rPr lang="en-US" sz="2400" dirty="0"/>
              <a:t>-  </a:t>
            </a:r>
            <a:r>
              <a:rPr lang="en-US" sz="2400" dirty="0" smtClean="0"/>
              <a:t>Oracle Database</a:t>
            </a:r>
            <a:endParaRPr lang="en-US" sz="2400" dirty="0"/>
          </a:p>
          <a:p>
            <a:pPr lvl="1"/>
            <a:r>
              <a:rPr lang="en-US" sz="2400" dirty="0" smtClean="0"/>
              <a:t>Chapter 10C </a:t>
            </a:r>
            <a:r>
              <a:rPr lang="en-US" sz="2400" dirty="0"/>
              <a:t>-  </a:t>
            </a:r>
            <a:r>
              <a:rPr lang="en-US" sz="2400" dirty="0" smtClean="0"/>
              <a:t>MySQL 5.6</a:t>
            </a:r>
            <a:endParaRPr lang="en-US" sz="2400" dirty="0"/>
          </a:p>
          <a:p>
            <a:pPr lvl="1"/>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38</a:t>
            </a:fld>
            <a:endParaRPr lang="en-US" smtClean="0"/>
          </a:p>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SQL DML</a:t>
            </a:r>
            <a:r>
              <a:rPr lang="en-US" dirty="0" smtClean="0">
                <a:cs typeface="Arial" panose="020B0604020202020204" pitchFamily="34" charset="0"/>
              </a:rPr>
              <a:t>—</a:t>
            </a:r>
            <a:r>
              <a:rPr lang="en-US" dirty="0" smtClean="0"/>
              <a:t>INSERT I</a:t>
            </a:r>
          </a:p>
        </p:txBody>
      </p:sp>
      <p:sp>
        <p:nvSpPr>
          <p:cNvPr id="27651"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SQL INSERT statement</a:t>
            </a:r>
            <a:r>
              <a:rPr lang="en-US" dirty="0" smtClean="0"/>
              <a: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209800"/>
            <a:ext cx="6629400" cy="1324448"/>
          </a:xfrm>
          <a:prstGeom prst="rect">
            <a:avLst/>
          </a:prstGeom>
        </p:spPr>
      </p:pic>
      <p:pic>
        <p:nvPicPr>
          <p:cNvPr id="6" name="Picture 5"/>
          <p:cNvPicPr>
            <a:picLocks noChangeAspect="1"/>
          </p:cNvPicPr>
          <p:nvPr/>
        </p:nvPicPr>
        <p:blipFill>
          <a:blip r:embed="rId4"/>
          <a:stretch>
            <a:fillRect/>
          </a:stretch>
        </p:blipFill>
        <p:spPr>
          <a:xfrm>
            <a:off x="990600" y="4724400"/>
            <a:ext cx="3962400" cy="1299723"/>
          </a:xfrm>
          <a:prstGeom prst="rect">
            <a:avLst/>
          </a:prstGeom>
        </p:spPr>
      </p:pic>
      <p:pic>
        <p:nvPicPr>
          <p:cNvPr id="7" name="Picture 6"/>
          <p:cNvPicPr>
            <a:picLocks noChangeAspect="1"/>
          </p:cNvPicPr>
          <p:nvPr/>
        </p:nvPicPr>
        <p:blipFill>
          <a:blip r:embed="rId5"/>
          <a:stretch>
            <a:fillRect/>
          </a:stretch>
        </p:blipFill>
        <p:spPr>
          <a:xfrm>
            <a:off x="990601" y="3627072"/>
            <a:ext cx="4495800" cy="1021128"/>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39</a:t>
            </a:fld>
            <a:endParaRPr lang="en-US" smtClean="0"/>
          </a:p>
          <a:p>
            <a:endParaRPr lang="en-US"/>
          </a:p>
        </p:txBody>
      </p:sp>
    </p:spTree>
    <p:extLst>
      <p:ext uri="{BB962C8B-B14F-4D97-AF65-F5344CB8AC3E}">
        <p14:creationId xmlns:p14="http://schemas.microsoft.com/office/powerpoint/2010/main" val="2892465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792162"/>
          </a:xfrm>
        </p:spPr>
        <p:txBody>
          <a:bodyPr/>
          <a:lstStyle/>
          <a:p>
            <a:pPr eaLnBrk="1" hangingPunct="1"/>
            <a:r>
              <a:rPr lang="en-US" dirty="0" smtClean="0"/>
              <a:t>View Ridge Gallery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168207" y="1134217"/>
            <a:ext cx="6807586" cy="5111008"/>
          </a:xfrm>
          <a:prstGeom prst="rect">
            <a:avLst/>
          </a:prstGeom>
          <a:ln>
            <a:solidFill>
              <a:schemeClr val="tx1">
                <a:lumMod val="50000"/>
                <a:lumOff val="50000"/>
              </a:schemeClr>
            </a:solidFill>
          </a:ln>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4</a:t>
            </a:fld>
            <a:endParaRPr lang="en-US" smtClean="0"/>
          </a:p>
          <a:p>
            <a:endParaRPr lang="en-US"/>
          </a:p>
        </p:txBody>
      </p:sp>
    </p:spTree>
    <p:extLst>
      <p:ext uri="{BB962C8B-B14F-4D97-AF65-F5344CB8AC3E}">
        <p14:creationId xmlns:p14="http://schemas.microsoft.com/office/powerpoint/2010/main" val="2989650531"/>
      </p:ext>
    </p:extLst>
  </p:cSld>
  <p:clrMapOvr>
    <a:masterClrMapping/>
  </p:clrMapOvr>
  <p:transition>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SQL DML</a:t>
            </a:r>
            <a:r>
              <a:rPr lang="en-US" dirty="0" smtClean="0">
                <a:cs typeface="Arial" panose="020B0604020202020204" pitchFamily="34" charset="0"/>
              </a:rPr>
              <a:t>—</a:t>
            </a:r>
            <a:r>
              <a:rPr lang="en-US" dirty="0" smtClean="0"/>
              <a:t>INSERT II</a:t>
            </a:r>
          </a:p>
        </p:txBody>
      </p:sp>
      <p:sp>
        <p:nvSpPr>
          <p:cNvPr id="27651" name="Rectangle 3"/>
          <p:cNvSpPr>
            <a:spLocks noGrp="1" noChangeArrowheads="1"/>
          </p:cNvSpPr>
          <p:nvPr>
            <p:ph idx="1"/>
          </p:nvPr>
        </p:nvSpPr>
        <p:spPr/>
        <p:txBody>
          <a:bodyPr/>
          <a:lstStyle/>
          <a:p>
            <a:pPr eaLnBrk="1" hangingPunct="1"/>
            <a:r>
              <a:rPr lang="en-US" dirty="0" smtClean="0"/>
              <a:t>Bulk INSERT: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2286000"/>
            <a:ext cx="7620000" cy="2170098"/>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40</a:t>
            </a:fld>
            <a:endParaRPr lang="en-US" smtClean="0"/>
          </a:p>
          <a:p>
            <a:endParaRPr lang="en-US"/>
          </a:p>
        </p:txBody>
      </p:sp>
    </p:spTree>
    <p:extLst>
      <p:ext uri="{BB962C8B-B14F-4D97-AF65-F5344CB8AC3E}">
        <p14:creationId xmlns:p14="http://schemas.microsoft.com/office/powerpoint/2010/main" val="19325532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Populating the VRG Tables I</a:t>
            </a:r>
            <a:endParaRPr lang="en-US" dirty="0"/>
          </a:p>
        </p:txBody>
      </p:sp>
      <p:sp>
        <p:nvSpPr>
          <p:cNvPr id="3" name="Content Placeholder 2"/>
          <p:cNvSpPr>
            <a:spLocks noGrp="1"/>
          </p:cNvSpPr>
          <p:nvPr>
            <p:ph idx="1"/>
          </p:nvPr>
        </p:nvSpPr>
        <p:spPr>
          <a:xfrm>
            <a:off x="457200" y="1447800"/>
            <a:ext cx="8229600" cy="4525963"/>
          </a:xfrm>
        </p:spPr>
        <p:txBody>
          <a:bodyPr/>
          <a:lstStyle/>
          <a:p>
            <a:r>
              <a:rPr lang="en-US" dirty="0" smtClean="0"/>
              <a:t>The VRG database data contain</a:t>
            </a:r>
            <a:br>
              <a:rPr lang="en-US" dirty="0" smtClean="0"/>
            </a:br>
            <a:r>
              <a:rPr lang="en-US" b="1" dirty="0" smtClean="0">
                <a:solidFill>
                  <a:srgbClr val="0099CC"/>
                </a:solidFill>
              </a:rPr>
              <a:t>non-sequential surrogate key values.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2"/>
          <a:stretch>
            <a:fillRect/>
          </a:stretch>
        </p:blipFill>
        <p:spPr>
          <a:xfrm>
            <a:off x="457201" y="2622431"/>
            <a:ext cx="8229600" cy="3558406"/>
          </a:xfrm>
          <a:prstGeom prst="rect">
            <a:avLst/>
          </a:prstGeom>
        </p:spPr>
      </p:pic>
      <p:sp>
        <p:nvSpPr>
          <p:cNvPr id="7" name="Slide Number Placeholder 6"/>
          <p:cNvSpPr>
            <a:spLocks noGrp="1"/>
          </p:cNvSpPr>
          <p:nvPr>
            <p:ph type="sldNum" sz="quarter" idx="11"/>
          </p:nvPr>
        </p:nvSpPr>
        <p:spPr/>
        <p:txBody>
          <a:bodyPr/>
          <a:lstStyle/>
          <a:p>
            <a:r>
              <a:rPr lang="en-US" smtClean="0"/>
              <a:t>7-</a:t>
            </a:r>
            <a:fld id="{9986268D-5304-469B-BEE6-DBE66B561B97}" type="slidenum">
              <a:rPr lang="en-US" smtClean="0"/>
              <a:pPr/>
              <a:t>41</a:t>
            </a:fld>
            <a:endParaRPr lang="en-US" smtClean="0"/>
          </a:p>
          <a:p>
            <a:endParaRPr lang="en-US"/>
          </a:p>
        </p:txBody>
      </p:sp>
    </p:spTree>
    <p:extLst>
      <p:ext uri="{BB962C8B-B14F-4D97-AF65-F5344CB8AC3E}">
        <p14:creationId xmlns:p14="http://schemas.microsoft.com/office/powerpoint/2010/main" val="2418854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VRG Tables II</a:t>
            </a:r>
            <a:endParaRPr lang="en-US" dirty="0"/>
          </a:p>
        </p:txBody>
      </p:sp>
      <p:sp>
        <p:nvSpPr>
          <p:cNvPr id="3" name="Content Placeholder 2"/>
          <p:cNvSpPr>
            <a:spLocks noGrp="1"/>
          </p:cNvSpPr>
          <p:nvPr>
            <p:ph idx="1"/>
          </p:nvPr>
        </p:nvSpPr>
        <p:spPr/>
        <p:txBody>
          <a:bodyPr/>
          <a:lstStyle/>
          <a:p>
            <a:r>
              <a:rPr lang="en-US" b="1" dirty="0" smtClean="0">
                <a:solidFill>
                  <a:srgbClr val="0099CC"/>
                </a:solidFill>
              </a:rPr>
              <a:t>Cannot</a:t>
            </a:r>
            <a:r>
              <a:rPr lang="en-US" dirty="0" smtClean="0"/>
              <a:t> just use SQL INSERT statement by itself.</a:t>
            </a:r>
          </a:p>
          <a:p>
            <a:r>
              <a:rPr lang="en-US" dirty="0" smtClean="0"/>
              <a:t>See discussions of how to handle this situation:</a:t>
            </a:r>
          </a:p>
          <a:p>
            <a:pPr lvl="1"/>
            <a:r>
              <a:rPr lang="en-US" dirty="0"/>
              <a:t>Chapter 10A -  Microsoft SQL Server 2014</a:t>
            </a:r>
          </a:p>
          <a:p>
            <a:pPr lvl="1"/>
            <a:r>
              <a:rPr lang="en-US" dirty="0"/>
              <a:t>Chapter 10B -  Oracle Database</a:t>
            </a:r>
          </a:p>
          <a:p>
            <a:pPr lvl="1"/>
            <a:r>
              <a:rPr lang="en-US" dirty="0"/>
              <a:t>Chapter 10C -  MySQL </a:t>
            </a:r>
            <a:r>
              <a:rPr lang="en-US" dirty="0" smtClean="0"/>
              <a:t>5.6</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42</a:t>
            </a:fld>
            <a:endParaRPr lang="en-US" smtClean="0"/>
          </a:p>
          <a:p>
            <a:endParaRPr lang="en-US"/>
          </a:p>
        </p:txBody>
      </p:sp>
    </p:spTree>
    <p:extLst>
      <p:ext uri="{BB962C8B-B14F-4D97-AF65-F5344CB8AC3E}">
        <p14:creationId xmlns:p14="http://schemas.microsoft.com/office/powerpoint/2010/main" val="8460685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SQL DML</a:t>
            </a:r>
            <a:r>
              <a:rPr lang="en-US" dirty="0" smtClean="0">
                <a:cs typeface="Arial" panose="020B0604020202020204" pitchFamily="34" charset="0"/>
              </a:rPr>
              <a:t>—</a:t>
            </a:r>
            <a:r>
              <a:rPr lang="en-US" dirty="0" smtClean="0"/>
              <a:t>UPDATE I</a:t>
            </a:r>
          </a:p>
        </p:txBody>
      </p:sp>
      <p:sp>
        <p:nvSpPr>
          <p:cNvPr id="28675"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SQL UPDATE statement</a:t>
            </a:r>
            <a:r>
              <a:rPr lang="en-US" dirty="0" smtClean="0"/>
              <a:t>:</a:t>
            </a:r>
          </a:p>
          <a:p>
            <a:pPr eaLnBrk="1" hangingPunct="1"/>
            <a:endParaRPr lang="en-US" sz="1800" dirty="0" smtClean="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209800"/>
            <a:ext cx="4953000" cy="1633151"/>
          </a:xfrm>
          <a:prstGeom prst="rect">
            <a:avLst/>
          </a:prstGeom>
        </p:spPr>
      </p:pic>
      <p:pic>
        <p:nvPicPr>
          <p:cNvPr id="4" name="Picture 3"/>
          <p:cNvPicPr>
            <a:picLocks noChangeAspect="1"/>
          </p:cNvPicPr>
          <p:nvPr/>
        </p:nvPicPr>
        <p:blipFill>
          <a:blip r:embed="rId4"/>
          <a:stretch>
            <a:fillRect/>
          </a:stretch>
        </p:blipFill>
        <p:spPr>
          <a:xfrm>
            <a:off x="990601" y="3962014"/>
            <a:ext cx="6553200" cy="1622782"/>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43</a:t>
            </a:fld>
            <a:endParaRPr lang="en-US" smtClean="0"/>
          </a:p>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06228"/>
            <a:ext cx="8229600" cy="1143000"/>
          </a:xfrm>
        </p:spPr>
        <p:txBody>
          <a:bodyPr/>
          <a:lstStyle/>
          <a:p>
            <a:pPr eaLnBrk="1" hangingPunct="1"/>
            <a:r>
              <a:rPr lang="en-US" dirty="0" smtClean="0"/>
              <a:t>SQL DML</a:t>
            </a:r>
            <a:r>
              <a:rPr lang="en-US" dirty="0" smtClean="0">
                <a:cs typeface="Arial" panose="020B0604020202020204" pitchFamily="34" charset="0"/>
              </a:rPr>
              <a:t>—</a:t>
            </a:r>
            <a:r>
              <a:rPr lang="en-US" dirty="0" smtClean="0"/>
              <a:t>UPDATE II</a:t>
            </a:r>
          </a:p>
        </p:txBody>
      </p:sp>
      <p:sp>
        <p:nvSpPr>
          <p:cNvPr id="28675" name="Rectangle 3"/>
          <p:cNvSpPr>
            <a:spLocks noGrp="1" noChangeArrowheads="1"/>
          </p:cNvSpPr>
          <p:nvPr>
            <p:ph idx="1"/>
          </p:nvPr>
        </p:nvSpPr>
        <p:spPr/>
        <p:txBody>
          <a:bodyPr/>
          <a:lstStyle/>
          <a:p>
            <a:pPr eaLnBrk="1" hangingPunct="1"/>
            <a:r>
              <a:rPr lang="en-US" dirty="0" smtClean="0"/>
              <a:t>Bulk UPDATE:</a:t>
            </a:r>
          </a:p>
          <a:p>
            <a:pPr eaLnBrk="1" hangingPunct="1"/>
            <a:endParaRPr lang="en-US" sz="1800" dirty="0" smtClean="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2362200"/>
            <a:ext cx="4953000" cy="1285103"/>
          </a:xfrm>
          <a:prstGeom prst="rect">
            <a:avLst/>
          </a:prstGeom>
        </p:spPr>
      </p:pic>
      <p:pic>
        <p:nvPicPr>
          <p:cNvPr id="4" name="Picture 3"/>
          <p:cNvPicPr>
            <a:picLocks noChangeAspect="1"/>
          </p:cNvPicPr>
          <p:nvPr/>
        </p:nvPicPr>
        <p:blipFill>
          <a:blip r:embed="rId4"/>
          <a:stretch>
            <a:fillRect/>
          </a:stretch>
        </p:blipFill>
        <p:spPr>
          <a:xfrm>
            <a:off x="914400" y="3863181"/>
            <a:ext cx="4953000" cy="1642076"/>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44</a:t>
            </a:fld>
            <a:endParaRPr lang="en-US" smtClean="0"/>
          </a:p>
          <a:p>
            <a:endParaRPr lang="en-US"/>
          </a:p>
        </p:txBody>
      </p:sp>
    </p:spTree>
    <p:extLst>
      <p:ext uri="{BB962C8B-B14F-4D97-AF65-F5344CB8AC3E}">
        <p14:creationId xmlns:p14="http://schemas.microsoft.com/office/powerpoint/2010/main" val="2217495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06228"/>
            <a:ext cx="8229600" cy="1143000"/>
          </a:xfrm>
        </p:spPr>
        <p:txBody>
          <a:bodyPr/>
          <a:lstStyle/>
          <a:p>
            <a:pPr eaLnBrk="1" hangingPunct="1"/>
            <a:r>
              <a:rPr lang="en-US" dirty="0" smtClean="0"/>
              <a:t>SQL DML</a:t>
            </a:r>
            <a:r>
              <a:rPr lang="en-US" dirty="0" smtClean="0">
                <a:cs typeface="Arial" panose="020B0604020202020204" pitchFamily="34" charset="0"/>
              </a:rPr>
              <a:t>—</a:t>
            </a:r>
            <a:r>
              <a:rPr lang="en-US" dirty="0" smtClean="0"/>
              <a:t>UPDATE III</a:t>
            </a:r>
          </a:p>
        </p:txBody>
      </p:sp>
      <p:sp>
        <p:nvSpPr>
          <p:cNvPr id="28675" name="Rectangle 3"/>
          <p:cNvSpPr>
            <a:spLocks noGrp="1" noChangeArrowheads="1"/>
          </p:cNvSpPr>
          <p:nvPr>
            <p:ph idx="1"/>
          </p:nvPr>
        </p:nvSpPr>
        <p:spPr/>
        <p:txBody>
          <a:bodyPr/>
          <a:lstStyle/>
          <a:p>
            <a:pPr eaLnBrk="1" hangingPunct="1"/>
            <a:r>
              <a:rPr lang="en-US" dirty="0" smtClean="0"/>
              <a:t>Using values from other tables:</a:t>
            </a:r>
          </a:p>
          <a:p>
            <a:pPr eaLnBrk="1" hangingPunct="1"/>
            <a:endParaRPr lang="en-US" sz="1800" dirty="0" smtClean="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838200" y="2209800"/>
            <a:ext cx="7516729" cy="2590800"/>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45</a:t>
            </a:fld>
            <a:endParaRPr lang="en-US" smtClean="0"/>
          </a:p>
          <a:p>
            <a:endParaRPr lang="en-US"/>
          </a:p>
        </p:txBody>
      </p:sp>
    </p:spTree>
    <p:extLst>
      <p:ext uri="{BB962C8B-B14F-4D97-AF65-F5344CB8AC3E}">
        <p14:creationId xmlns:p14="http://schemas.microsoft.com/office/powerpoint/2010/main" val="12945278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—MERGE</a:t>
            </a:r>
            <a:endParaRPr lang="en-US" smtClean="0"/>
          </a:p>
        </p:txBody>
      </p:sp>
      <p:sp>
        <p:nvSpPr>
          <p:cNvPr id="29699"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SQL MERGE statement</a:t>
            </a:r>
            <a:r>
              <a:rPr lang="en-US" dirty="0" smtClean="0"/>
              <a: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209801"/>
            <a:ext cx="5791200" cy="1621536"/>
          </a:xfrm>
          <a:prstGeom prst="rect">
            <a:avLst/>
          </a:prstGeom>
        </p:spPr>
      </p:pic>
      <p:pic>
        <p:nvPicPr>
          <p:cNvPr id="4" name="Picture 3"/>
          <p:cNvPicPr>
            <a:picLocks noChangeAspect="1"/>
          </p:cNvPicPr>
          <p:nvPr/>
        </p:nvPicPr>
        <p:blipFill>
          <a:blip r:embed="rId4"/>
          <a:stretch>
            <a:fillRect/>
          </a:stretch>
        </p:blipFill>
        <p:spPr>
          <a:xfrm>
            <a:off x="1409700" y="3953574"/>
            <a:ext cx="4419600" cy="2101920"/>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46</a:t>
            </a:fld>
            <a:endParaRPr lang="en-US" smtClean="0"/>
          </a:p>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a:t>
            </a:r>
            <a:r>
              <a:rPr lang="en-US" smtClean="0"/>
              <a:t>DELETE</a:t>
            </a:r>
          </a:p>
        </p:txBody>
      </p:sp>
      <p:sp>
        <p:nvSpPr>
          <p:cNvPr id="30723" name="Rectangle 3"/>
          <p:cNvSpPr>
            <a:spLocks noGrp="1" noChangeArrowheads="1"/>
          </p:cNvSpPr>
          <p:nvPr>
            <p:ph idx="1"/>
          </p:nvPr>
        </p:nvSpPr>
        <p:spPr/>
        <p:txBody>
          <a:bodyPr/>
          <a:lstStyle/>
          <a:p>
            <a:pPr eaLnBrk="1" hangingPunct="1"/>
            <a:r>
              <a:rPr lang="en-US" dirty="0" smtClean="0"/>
              <a:t>SQL DELETE statement:</a:t>
            </a:r>
          </a:p>
          <a:p>
            <a:pPr eaLnBrk="1" hangingPunct="1"/>
            <a:endParaRPr lang="en-US" dirty="0"/>
          </a:p>
          <a:p>
            <a:pPr eaLnBrk="1" hangingPunct="1"/>
            <a:endParaRPr lang="en-US" dirty="0" smtClean="0"/>
          </a:p>
          <a:p>
            <a:pPr eaLnBrk="1" hangingPunct="1"/>
            <a:endParaRPr lang="en-US" sz="1400" dirty="0" smtClean="0"/>
          </a:p>
          <a:p>
            <a:pPr eaLnBrk="1" hangingPunct="1"/>
            <a:r>
              <a:rPr lang="en-US" dirty="0" smtClean="0"/>
              <a:t>If you omit the WHERE clause, you will delete every row in the table. </a:t>
            </a:r>
          </a:p>
          <a:p>
            <a:pPr eaLnBrk="1" hangingPunct="1"/>
            <a:r>
              <a:rPr lang="en-US" dirty="0" smtClean="0"/>
              <a:t>Does </a:t>
            </a:r>
            <a:r>
              <a:rPr lang="en-US" i="1" dirty="0" smtClean="0">
                <a:solidFill>
                  <a:srgbClr val="0099CC"/>
                </a:solidFill>
              </a:rPr>
              <a:t>not</a:t>
            </a:r>
            <a:r>
              <a:rPr lang="en-US" dirty="0" smtClean="0"/>
              <a:t> reset surrogate key values.</a:t>
            </a:r>
          </a:p>
          <a:p>
            <a:pPr eaLnBrk="1" hangingPunct="1"/>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2286001"/>
            <a:ext cx="4953000" cy="1267254"/>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47</a:t>
            </a:fld>
            <a:endParaRPr lang="en-US" smtClean="0"/>
          </a:p>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Using Aliases</a:t>
            </a:r>
          </a:p>
        </p:txBody>
      </p:sp>
      <p:sp>
        <p:nvSpPr>
          <p:cNvPr id="43010" name="Rectangle 3"/>
          <p:cNvSpPr>
            <a:spLocks noGrp="1" noChangeArrowheads="1"/>
          </p:cNvSpPr>
          <p:nvPr>
            <p:ph idx="1"/>
          </p:nvPr>
        </p:nvSpPr>
        <p:spPr/>
        <p:txBody>
          <a:bodyPr/>
          <a:lstStyle/>
          <a:p>
            <a:pPr eaLnBrk="1" hangingPunct="1">
              <a:defRPr/>
            </a:pPr>
            <a:r>
              <a:rPr lang="en-US" dirty="0" smtClean="0"/>
              <a:t>Use of aliases:</a:t>
            </a:r>
          </a:p>
          <a:p>
            <a:pPr lvl="1" eaLnBrk="1" hangingPunct="1">
              <a:buFontTx/>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C.Name</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A.Name</a:t>
            </a:r>
            <a:endParaRPr lang="en-US" sz="2000" b="1" dirty="0" smtClean="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FROM	CUSTOMER AS C</a:t>
            </a:r>
          </a:p>
          <a:p>
            <a:pPr lvl="1" eaLnBrk="1" hangingPunct="1">
              <a:buFontTx/>
              <a:buNone/>
              <a:defRPr/>
            </a:pPr>
            <a:r>
              <a:rPr lang="en-US" sz="2000" b="1" dirty="0" smtClean="0">
                <a:solidFill>
                  <a:srgbClr val="0099CC"/>
                </a:solidFill>
                <a:latin typeface="Courier New" pitchFamily="49" charset="0"/>
                <a:cs typeface="Courier New" pitchFamily="49" charset="0"/>
              </a:rPr>
              <a:t>			JOIN</a:t>
            </a:r>
          </a:p>
          <a:p>
            <a:pPr lvl="1" eaLnBrk="1" hangingPunct="1">
              <a:buFontTx/>
              <a:buNone/>
              <a:defRPr/>
            </a:pPr>
            <a:r>
              <a:rPr lang="en-US" sz="2000" b="1" dirty="0" smtClean="0">
                <a:solidFill>
                  <a:srgbClr val="0099CC"/>
                </a:solidFill>
                <a:latin typeface="Courier New" pitchFamily="49" charset="0"/>
                <a:cs typeface="Courier New" pitchFamily="49" charset="0"/>
              </a:rPr>
              <a:t>			CUSTOMER_ARTIST_INT AS CI</a:t>
            </a:r>
          </a:p>
          <a:p>
            <a:pPr lvl="1" eaLnBrk="1" hangingPunct="1">
              <a:buFontTx/>
              <a:buNone/>
              <a:defRPr/>
            </a:pPr>
            <a:r>
              <a:rPr lang="en-US" sz="2000" b="1" dirty="0" smtClean="0">
                <a:solidFill>
                  <a:srgbClr val="0099CC"/>
                </a:solidFill>
                <a:latin typeface="Courier New" pitchFamily="49" charset="0"/>
                <a:cs typeface="Courier New" pitchFamily="49" charset="0"/>
              </a:rPr>
              <a:t>	ON	</a:t>
            </a:r>
            <a:r>
              <a:rPr lang="en-US" sz="2000" b="1" dirty="0" err="1" smtClean="0">
                <a:solidFill>
                  <a:srgbClr val="0099CC"/>
                </a:solidFill>
                <a:latin typeface="Courier New" pitchFamily="49" charset="0"/>
                <a:cs typeface="Courier New" pitchFamily="49" charset="0"/>
              </a:rPr>
              <a:t>C.CustomerID</a:t>
            </a:r>
            <a:r>
              <a:rPr lang="en-US" sz="2000" b="1" dirty="0" smtClean="0">
                <a:solidFill>
                  <a:srgbClr val="0099CC"/>
                </a:solidFill>
                <a:latin typeface="Courier New" pitchFamily="49" charset="0"/>
                <a:cs typeface="Courier New" pitchFamily="49" charset="0"/>
              </a:rPr>
              <a:t> = </a:t>
            </a:r>
            <a:r>
              <a:rPr lang="en-US" sz="2000" b="1" dirty="0" err="1" smtClean="0">
                <a:solidFill>
                  <a:srgbClr val="0099CC"/>
                </a:solidFill>
                <a:latin typeface="Courier New" pitchFamily="49" charset="0"/>
                <a:cs typeface="Courier New" pitchFamily="49" charset="0"/>
              </a:rPr>
              <a:t>CI.CustomerID</a:t>
            </a:r>
            <a:endParaRPr lang="en-US" sz="2000" b="1" dirty="0" smtClean="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JOIN ARTIST AS A </a:t>
            </a:r>
          </a:p>
          <a:p>
            <a:pPr lvl="1" eaLnBrk="1" hangingPunct="1">
              <a:buFontTx/>
              <a:buNone/>
              <a:defRPr/>
            </a:pPr>
            <a:r>
              <a:rPr lang="en-US" sz="2000" b="1" dirty="0" smtClean="0">
                <a:solidFill>
                  <a:srgbClr val="0099CC"/>
                </a:solidFill>
                <a:latin typeface="Courier New" pitchFamily="49" charset="0"/>
                <a:cs typeface="Courier New" pitchFamily="49" charset="0"/>
              </a:rPr>
              <a:t>				ON </a:t>
            </a:r>
            <a:r>
              <a:rPr lang="en-US" sz="2000" b="1" dirty="0" err="1" smtClean="0">
                <a:solidFill>
                  <a:srgbClr val="0099CC"/>
                </a:solidFill>
                <a:latin typeface="Courier New" pitchFamily="49" charset="0"/>
                <a:cs typeface="Courier New" pitchFamily="49" charset="0"/>
              </a:rPr>
              <a:t>CI.ArtistID</a:t>
            </a:r>
            <a:r>
              <a:rPr lang="en-US" sz="2000" b="1" dirty="0" smtClean="0">
                <a:solidFill>
                  <a:srgbClr val="0099CC"/>
                </a:solidFill>
                <a:latin typeface="Courier New" pitchFamily="49" charset="0"/>
                <a:cs typeface="Courier New" pitchFamily="49" charset="0"/>
              </a:rPr>
              <a:t> = </a:t>
            </a:r>
            <a:r>
              <a:rPr lang="en-US" sz="2000" b="1" dirty="0" err="1" smtClean="0">
                <a:solidFill>
                  <a:srgbClr val="0099CC"/>
                </a:solidFill>
                <a:latin typeface="Courier New" pitchFamily="49" charset="0"/>
                <a:cs typeface="Courier New" pitchFamily="49" charset="0"/>
              </a:rPr>
              <a:t>A.ArtistID</a:t>
            </a:r>
            <a:r>
              <a:rPr lang="en-US" sz="1800" dirty="0" smtClean="0">
                <a:solidFill>
                  <a:srgbClr val="0066FF"/>
                </a:solidFill>
              </a:rPr>
              <a:t>;</a:t>
            </a:r>
          </a:p>
          <a:p>
            <a:pPr marL="342900" lvl="1" indent="-342900" eaLnBrk="1" hangingPunct="1">
              <a:buFontTx/>
              <a:buChar char="•"/>
              <a:defRPr/>
            </a:pPr>
            <a:r>
              <a:rPr lang="en-US" sz="3200" dirty="0">
                <a:ea typeface="+mn-ea"/>
                <a:cs typeface="+mn-cs"/>
              </a:rPr>
              <a:t>DBMS products </a:t>
            </a:r>
            <a:r>
              <a:rPr lang="en-US" sz="3200" dirty="0" smtClean="0">
                <a:ea typeface="+mn-ea"/>
                <a:cs typeface="+mn-cs"/>
              </a:rPr>
              <a:t>differ</a:t>
            </a:r>
          </a:p>
          <a:p>
            <a:pPr marL="400050" lvl="2" indent="0" eaLnBrk="1" hangingPunct="1">
              <a:buFontTx/>
              <a:buNone/>
              <a:defRPr/>
            </a:pPr>
            <a:r>
              <a:rPr lang="en-US" b="1" dirty="0" smtClean="0">
                <a:solidFill>
                  <a:srgbClr val="0099CC"/>
                </a:solidFill>
                <a:latin typeface="Courier New" pitchFamily="49" charset="0"/>
                <a:cs typeface="Courier New" pitchFamily="49" charset="0"/>
              </a:rPr>
              <a:t>	CUSTOMER AS C </a:t>
            </a:r>
            <a:r>
              <a:rPr lang="en-US" dirty="0" smtClean="0">
                <a:cs typeface="Courier New" pitchFamily="49" charset="0"/>
              </a:rPr>
              <a:t>versus</a:t>
            </a:r>
            <a:r>
              <a:rPr lang="en-US" b="1" dirty="0" smtClean="0">
                <a:solidFill>
                  <a:srgbClr val="0099CC"/>
                </a:solidFill>
                <a:latin typeface="Courier New" pitchFamily="49" charset="0"/>
                <a:cs typeface="Courier New" pitchFamily="49" charset="0"/>
              </a:rPr>
              <a:t> CUSTOMER C</a:t>
            </a:r>
          </a:p>
          <a:p>
            <a:pPr marL="400050" lvl="2" indent="0" eaLnBrk="1" hangingPunct="1">
              <a:buFontTx/>
              <a:buNone/>
              <a:defRPr/>
            </a:pP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48</a:t>
            </a:fld>
            <a:endParaRPr lang="en-US" smtClean="0"/>
          </a:p>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CUSTOMER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484313"/>
            <a:ext cx="8229600" cy="3410021"/>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49</a:t>
            </a:fld>
            <a:endParaRPr lang="en-US" smtClean="0"/>
          </a:p>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View Ridge Gallery</a:t>
            </a:r>
          </a:p>
        </p:txBody>
      </p:sp>
      <p:sp>
        <p:nvSpPr>
          <p:cNvPr id="5123" name="Rectangle 3"/>
          <p:cNvSpPr>
            <a:spLocks noGrp="1" noChangeArrowheads="1"/>
          </p:cNvSpPr>
          <p:nvPr>
            <p:ph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5</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CUSTOMER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1" y="1447801"/>
            <a:ext cx="8229600" cy="3411074"/>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50</a:t>
            </a:fld>
            <a:endParaRPr lang="en-US" smtClean="0"/>
          </a:p>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CUSTOMER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303637" y="1528144"/>
            <a:ext cx="6536725" cy="3653456"/>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51</a:t>
            </a:fld>
            <a:endParaRPr lang="en-US" smtClean="0"/>
          </a:p>
          <a:p>
            <a:endParaRPr lang="en-US"/>
          </a:p>
        </p:txBody>
      </p:sp>
    </p:spTree>
    <p:extLst>
      <p:ext uri="{BB962C8B-B14F-4D97-AF65-F5344CB8AC3E}">
        <p14:creationId xmlns:p14="http://schemas.microsoft.com/office/powerpoint/2010/main" val="845857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ARTIST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447800"/>
            <a:ext cx="8229600" cy="3558406"/>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52</a:t>
            </a:fld>
            <a:endParaRPr lang="en-US" smtClean="0"/>
          </a:p>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CUSTOMER_ARTIST_INT </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461260" y="1448131"/>
            <a:ext cx="4221480" cy="4763427"/>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53</a:t>
            </a:fld>
            <a:endParaRPr lang="en-US" smtClean="0"/>
          </a:p>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47801"/>
            <a:ext cx="8153399" cy="4728736"/>
          </a:xfrm>
          <a:prstGeom prst="rect">
            <a:avLst/>
          </a:prstGeom>
        </p:spPr>
      </p:pic>
      <p:sp>
        <p:nvSpPr>
          <p:cNvPr id="37890"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WORK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54</a:t>
            </a:fld>
            <a:endParaRPr lang="en-US" smtClean="0"/>
          </a:p>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1075" y="1447802"/>
            <a:ext cx="8224395" cy="4728736"/>
          </a:xfrm>
          <a:prstGeom prst="rect">
            <a:avLst/>
          </a:prstGeom>
        </p:spPr>
      </p:pic>
      <p:sp>
        <p:nvSpPr>
          <p:cNvPr id="37890"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WORK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6048BD8-5A51-49B8-83F8-DB48CE29A839}" type="slidenum">
              <a:rPr lang="en-US" smtClean="0"/>
              <a:pPr/>
              <a:t>55</a:t>
            </a:fld>
            <a:endParaRPr lang="en-US" smtClean="0"/>
          </a:p>
          <a:p>
            <a:endParaRPr lang="en-US"/>
          </a:p>
        </p:txBody>
      </p:sp>
    </p:spTree>
    <p:extLst>
      <p:ext uri="{BB962C8B-B14F-4D97-AF65-F5344CB8AC3E}">
        <p14:creationId xmlns:p14="http://schemas.microsoft.com/office/powerpoint/2010/main" val="1414862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TRANS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371600" y="1454667"/>
            <a:ext cx="6400800" cy="4765595"/>
          </a:xfrm>
          <a:prstGeom prst="rect">
            <a:avLst/>
          </a:prstGeom>
        </p:spPr>
      </p:pic>
      <p:sp>
        <p:nvSpPr>
          <p:cNvPr id="4" name="Slide Number Placeholder 3"/>
          <p:cNvSpPr>
            <a:spLocks noGrp="1"/>
          </p:cNvSpPr>
          <p:nvPr>
            <p:ph type="sldNum" sz="quarter" idx="11"/>
          </p:nvPr>
        </p:nvSpPr>
        <p:spPr/>
        <p:txBody>
          <a:bodyPr/>
          <a:lstStyle/>
          <a:p>
            <a:r>
              <a:rPr lang="en-US" smtClean="0"/>
              <a:t>7-</a:t>
            </a:r>
            <a:fld id="{96048BD8-5A51-49B8-83F8-DB48CE29A839}" type="slidenum">
              <a:rPr lang="en-US" smtClean="0"/>
              <a:pPr/>
              <a:t>56</a:t>
            </a:fld>
            <a:endParaRPr lang="en-US" smtClean="0"/>
          </a:p>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9"/>
          <p:cNvSpPr>
            <a:spLocks noGrp="1" noChangeArrowheads="1"/>
          </p:cNvSpPr>
          <p:nvPr>
            <p:ph type="title"/>
          </p:nvPr>
        </p:nvSpPr>
        <p:spPr/>
        <p:txBody>
          <a:bodyPr/>
          <a:lstStyle/>
          <a:p>
            <a:pPr eaLnBrk="1" hangingPunct="1"/>
            <a:r>
              <a:rPr lang="en-US" dirty="0" smtClean="0"/>
              <a:t>VRG Database Data</a:t>
            </a:r>
            <a:br>
              <a:rPr lang="en-US" dirty="0" smtClean="0"/>
            </a:br>
            <a:r>
              <a:rPr lang="en-US" sz="2800" dirty="0" smtClean="0"/>
              <a:t>TRANS 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371599" y="1445776"/>
            <a:ext cx="6656533" cy="306824"/>
          </a:xfrm>
          <a:prstGeom prst="rect">
            <a:avLst/>
          </a:prstGeom>
        </p:spPr>
      </p:pic>
      <p:pic>
        <p:nvPicPr>
          <p:cNvPr id="5" name="Picture 4"/>
          <p:cNvPicPr>
            <a:picLocks noChangeAspect="1"/>
          </p:cNvPicPr>
          <p:nvPr/>
        </p:nvPicPr>
        <p:blipFill>
          <a:blip r:embed="rId4"/>
          <a:stretch>
            <a:fillRect/>
          </a:stretch>
        </p:blipFill>
        <p:spPr>
          <a:xfrm>
            <a:off x="1371599" y="1752600"/>
            <a:ext cx="6656533" cy="4376970"/>
          </a:xfrm>
          <a:prstGeom prst="rect">
            <a:avLst/>
          </a:prstGeom>
        </p:spPr>
      </p:pic>
      <p:sp>
        <p:nvSpPr>
          <p:cNvPr id="2" name="Slide Number Placeholder 1"/>
          <p:cNvSpPr>
            <a:spLocks noGrp="1"/>
          </p:cNvSpPr>
          <p:nvPr>
            <p:ph type="sldNum" sz="quarter" idx="11"/>
          </p:nvPr>
        </p:nvSpPr>
        <p:spPr/>
        <p:txBody>
          <a:bodyPr/>
          <a:lstStyle/>
          <a:p>
            <a:r>
              <a:rPr lang="en-US" smtClean="0"/>
              <a:t>7-</a:t>
            </a:r>
            <a:fld id="{96048BD8-5A51-49B8-83F8-DB48CE29A839}" type="slidenum">
              <a:rPr lang="en-US" smtClean="0"/>
              <a:pPr/>
              <a:t>57</a:t>
            </a:fld>
            <a:endParaRPr lang="en-US" smtClean="0"/>
          </a:p>
          <a:p>
            <a:endParaRPr lang="en-US"/>
          </a:p>
        </p:txBody>
      </p:sp>
    </p:spTree>
    <p:extLst>
      <p:ext uri="{BB962C8B-B14F-4D97-AF65-F5344CB8AC3E}">
        <p14:creationId xmlns:p14="http://schemas.microsoft.com/office/powerpoint/2010/main" val="32520329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SQL Views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685800" y="1600200"/>
            <a:ext cx="7848600" cy="4486060"/>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58</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SQL Views II</a:t>
            </a:r>
          </a:p>
        </p:txBody>
      </p:sp>
      <p:sp>
        <p:nvSpPr>
          <p:cNvPr id="57347" name="Rectangle 3"/>
          <p:cNvSpPr>
            <a:spLocks noGrp="1" noChangeArrowheads="1"/>
          </p:cNvSpPr>
          <p:nvPr>
            <p:ph idx="1"/>
          </p:nvPr>
        </p:nvSpPr>
        <p:spPr/>
        <p:txBody>
          <a:bodyPr/>
          <a:lstStyle/>
          <a:p>
            <a:pPr eaLnBrk="1" hangingPunct="1">
              <a:buClr>
                <a:schemeClr val="tx1"/>
              </a:buClr>
            </a:pPr>
            <a:r>
              <a:rPr lang="en-US" sz="2400" smtClean="0"/>
              <a:t>An</a:t>
            </a:r>
            <a:r>
              <a:rPr lang="en-US" sz="2400" smtClean="0">
                <a:solidFill>
                  <a:srgbClr val="0099CC"/>
                </a:solidFill>
              </a:rPr>
              <a:t> SQL view </a:t>
            </a:r>
            <a:r>
              <a:rPr lang="en-US" sz="2400" smtClean="0"/>
              <a:t>is a virtual table that is constructed from other tables or views.</a:t>
            </a:r>
          </a:p>
          <a:p>
            <a:pPr eaLnBrk="1" hangingPunct="1"/>
            <a:r>
              <a:rPr lang="en-US" sz="2400" smtClean="0"/>
              <a:t>It has no data of its own, but obtains data from tables or other views.</a:t>
            </a:r>
          </a:p>
          <a:p>
            <a:pPr eaLnBrk="1" hangingPunct="1"/>
            <a:r>
              <a:rPr lang="en-US" sz="2400" smtClean="0"/>
              <a:t>SELECT statements are used to define views:</a:t>
            </a:r>
          </a:p>
          <a:p>
            <a:pPr lvl="1" eaLnBrk="1" hangingPunct="1"/>
            <a:r>
              <a:rPr lang="en-US" sz="2000" smtClean="0"/>
              <a:t>A view definition may not include an ORDER BY clause.</a:t>
            </a:r>
          </a:p>
          <a:p>
            <a:pPr eaLnBrk="1" hangingPunct="1"/>
            <a:r>
              <a:rPr lang="en-US" sz="2400" smtClean="0"/>
              <a:t>SQL views are a subset of the external views:</a:t>
            </a:r>
          </a:p>
          <a:p>
            <a:pPr lvl="1" eaLnBrk="1" hangingPunct="1"/>
            <a:r>
              <a:rPr lang="en-US" sz="2000" smtClean="0"/>
              <a:t>They can be used only for external views that involve one multivalued path through the schema.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59</a:t>
            </a:fld>
            <a:endParaRPr lang="en-US" smtClean="0"/>
          </a:p>
          <a:p>
            <a:endParaRPr lang="en-US"/>
          </a:p>
        </p:txBody>
      </p:sp>
    </p:spTree>
    <p:extLst>
      <p:ext uri="{BB962C8B-B14F-4D97-AF65-F5344CB8AC3E}">
        <p14:creationId xmlns:p14="http://schemas.microsoft.com/office/powerpoint/2010/main" val="331587078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slide(fromBottom)">
                                      <p:cBhvr>
                                        <p:cTn id="7" dur="5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slide(fromBottom)">
                                      <p:cBhvr>
                                        <p:cTn id="12" dur="5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slide(fromBottom)">
                                      <p:cBhvr>
                                        <p:cTn id="17" dur="500"/>
                                        <p:tgtEl>
                                          <p:spTgt spid="57347">
                                            <p:txEl>
                                              <p:pRg st="2" end="2"/>
                                            </p:tx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57347">
                                            <p:txEl>
                                              <p:pRg st="3" end="3"/>
                                            </p:txEl>
                                          </p:spTgt>
                                        </p:tgtEl>
                                        <p:attrNameLst>
                                          <p:attrName>style.visibility</p:attrName>
                                        </p:attrNameLst>
                                      </p:cBhvr>
                                      <p:to>
                                        <p:strVal val="visible"/>
                                      </p:to>
                                    </p:set>
                                    <p:animEffect transition="in" filter="slide(fromBottom)">
                                      <p:cBhvr>
                                        <p:cTn id="20" dur="500"/>
                                        <p:tgtEl>
                                          <p:spTgt spid="573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7347">
                                            <p:txEl>
                                              <p:pRg st="4" end="4"/>
                                            </p:txEl>
                                          </p:spTgt>
                                        </p:tgtEl>
                                        <p:attrNameLst>
                                          <p:attrName>style.visibility</p:attrName>
                                        </p:attrNameLst>
                                      </p:cBhvr>
                                      <p:to>
                                        <p:strVal val="visible"/>
                                      </p:to>
                                    </p:set>
                                    <p:animEffect transition="in" filter="slide(fromBottom)">
                                      <p:cBhvr>
                                        <p:cTn id="25" dur="500"/>
                                        <p:tgtEl>
                                          <p:spTgt spid="57347">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57347">
                                            <p:txEl>
                                              <p:pRg st="5" end="5"/>
                                            </p:txEl>
                                          </p:spTgt>
                                        </p:tgtEl>
                                        <p:attrNameLst>
                                          <p:attrName>style.visibility</p:attrName>
                                        </p:attrNameLst>
                                      </p:cBhvr>
                                      <p:to>
                                        <p:strVal val="visible"/>
                                      </p:to>
                                    </p:set>
                                    <p:animEffect transition="in" filter="slide(fromBottom)">
                                      <p:cBhvr>
                                        <p:cTn id="28" dur="500"/>
                                        <p:tgtEl>
                                          <p:spTgt spid="57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3999"/>
            <a:ext cx="8229600" cy="4260955"/>
          </a:xfrm>
          <a:prstGeom prst="rect">
            <a:avLst/>
          </a:prstGeom>
        </p:spPr>
      </p:pic>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6</a:t>
            </a:fld>
            <a:endParaRPr lang="en-US" smtClean="0"/>
          </a:p>
          <a:p>
            <a:endParaRPr lang="en-US"/>
          </a:p>
        </p:txBody>
      </p:sp>
    </p:spTree>
    <p:extLst>
      <p:ext uri="{BB962C8B-B14F-4D97-AF65-F5344CB8AC3E}">
        <p14:creationId xmlns:p14="http://schemas.microsoft.com/office/powerpoint/2010/main" val="945347615"/>
      </p:ext>
    </p:extLst>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73517"/>
            <a:ext cx="8229648" cy="4165284"/>
          </a:xfrm>
          <a:prstGeom prst="rect">
            <a:avLst/>
          </a:prstGeom>
        </p:spPr>
      </p:pic>
      <p:sp>
        <p:nvSpPr>
          <p:cNvPr id="45059" name="Rectangle 2"/>
          <p:cNvSpPr>
            <a:spLocks noGrp="1" noChangeArrowheads="1"/>
          </p:cNvSpPr>
          <p:nvPr>
            <p:ph type="title"/>
          </p:nvPr>
        </p:nvSpPr>
        <p:spPr/>
        <p:txBody>
          <a:bodyPr/>
          <a:lstStyle/>
          <a:p>
            <a:pPr eaLnBrk="1" hangingPunct="1"/>
            <a:r>
              <a:rPr lang="en-US" smtClean="0"/>
              <a:t>SQL Views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60</a:t>
            </a:fld>
            <a:endParaRPr lang="en-US" smtClean="0"/>
          </a:p>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sz="4000" dirty="0" smtClean="0"/>
              <a:t>SQL CREATE VIEW Statement I</a:t>
            </a:r>
          </a:p>
        </p:txBody>
      </p:sp>
      <p:sp>
        <p:nvSpPr>
          <p:cNvPr id="46084" name="Rectangle 3"/>
          <p:cNvSpPr>
            <a:spLocks noGrp="1" noChangeArrowheads="1"/>
          </p:cNvSpPr>
          <p:nvPr>
            <p:ph type="body" sz="half" idx="1"/>
          </p:nvPr>
        </p:nvSpPr>
        <p:spPr>
          <a:xfrm>
            <a:off x="457200" y="1600200"/>
            <a:ext cx="8229600" cy="4525963"/>
          </a:xfrm>
        </p:spPr>
        <p:txBody>
          <a:bodyPr/>
          <a:lstStyle/>
          <a:p>
            <a:pPr eaLnBrk="1" hangingPunct="1"/>
            <a:r>
              <a:rPr lang="en-US" sz="2800" dirty="0" smtClean="0"/>
              <a:t>The </a:t>
            </a:r>
            <a:r>
              <a:rPr lang="en-US" sz="2800" b="1" dirty="0" smtClean="0">
                <a:solidFill>
                  <a:srgbClr val="0099CC"/>
                </a:solidFill>
              </a:rPr>
              <a:t>SQL CREATE VIEW statement</a:t>
            </a:r>
            <a:r>
              <a:rPr lang="en-US" sz="2800" dirty="0" smtClean="0"/>
              <a:t>:</a:t>
            </a:r>
          </a:p>
          <a:p>
            <a:pPr eaLnBrk="1" hangingPunct="1"/>
            <a:endParaRPr lang="en-US" sz="2800" dirty="0"/>
          </a:p>
          <a:p>
            <a:pPr eaLnBrk="1" hangingPunct="1"/>
            <a:endParaRPr lang="en-US" sz="2800" dirty="0" smtClean="0"/>
          </a:p>
          <a:p>
            <a:pPr eaLnBrk="1" hangingPunct="1"/>
            <a:endParaRPr lang="en-US" sz="2800" dirty="0"/>
          </a:p>
          <a:p>
            <a:pPr eaLnBrk="1" hangingPunct="1"/>
            <a:endParaRPr lang="en-US" sz="2800" dirty="0" smtClean="0"/>
          </a:p>
          <a:p>
            <a:pPr eaLnBrk="1" hangingPunct="1"/>
            <a:r>
              <a:rPr lang="en-US" sz="2800" dirty="0" smtClean="0"/>
              <a:t>In the SQL standard, views do </a:t>
            </a:r>
            <a:r>
              <a:rPr lang="en-US" sz="2800" i="1" dirty="0" smtClean="0">
                <a:solidFill>
                  <a:srgbClr val="0099CC"/>
                </a:solidFill>
              </a:rPr>
              <a:t>not</a:t>
            </a:r>
            <a:r>
              <a:rPr lang="en-US" sz="2800" dirty="0" smtClean="0"/>
              <a:t> support the </a:t>
            </a:r>
            <a:r>
              <a:rPr lang="en-US" sz="2800" b="1" dirty="0" smtClean="0">
                <a:solidFill>
                  <a:srgbClr val="0099CC"/>
                </a:solidFill>
              </a:rPr>
              <a:t>SQL ORDER BY clause</a:t>
            </a:r>
            <a:r>
              <a:rPr lang="en-US" sz="2800" dirty="0" smtClean="0"/>
              <a:t>.</a:t>
            </a:r>
          </a:p>
          <a:p>
            <a:pPr lvl="1"/>
            <a:r>
              <a:rPr lang="en-US" sz="2400" dirty="0" smtClean="0"/>
              <a:t>Individual DBMS products may support the SQL ORDER BY clause – see documentation.</a:t>
            </a:r>
          </a:p>
          <a:p>
            <a:pPr eaLnBrk="1" hangingPunct="1"/>
            <a:endParaRPr lang="en-US" sz="1800" dirty="0" smtClean="0">
              <a:solidFill>
                <a:srgbClr val="0099CC"/>
              </a:solidFill>
            </a:endParaRP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2286000"/>
            <a:ext cx="6476190" cy="1733333"/>
          </a:xfrm>
          <a:prstGeom prst="rect">
            <a:avLst/>
          </a:prstGeom>
        </p:spPr>
      </p:pic>
      <p:sp>
        <p:nvSpPr>
          <p:cNvPr id="4" name="Slide Number Placeholder 3"/>
          <p:cNvSpPr>
            <a:spLocks noGrp="1"/>
          </p:cNvSpPr>
          <p:nvPr>
            <p:ph type="sldNum" sz="quarter" idx="11"/>
          </p:nvPr>
        </p:nvSpPr>
        <p:spPr/>
        <p:txBody>
          <a:bodyPr/>
          <a:lstStyle/>
          <a:p>
            <a:r>
              <a:rPr lang="en-US" smtClean="0"/>
              <a:t>7-</a:t>
            </a:r>
            <a:fld id="{7621CEFD-2E20-43B8-90AE-2288D3C72D87}" type="slidenum">
              <a:rPr lang="en-US" smtClean="0"/>
              <a:pPr/>
              <a:t>61</a:t>
            </a:fld>
            <a:endParaRPr lang="en-US" smtClean="0"/>
          </a:p>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457200" y="274638"/>
            <a:ext cx="8229600" cy="792162"/>
          </a:xfrm>
        </p:spPr>
        <p:txBody>
          <a:bodyPr/>
          <a:lstStyle/>
          <a:p>
            <a:pPr eaLnBrk="1" hangingPunct="1"/>
            <a:r>
              <a:rPr lang="en-US" sz="4000" dirty="0" smtClean="0"/>
              <a:t>SQL CREATE VIEW Statement II</a:t>
            </a:r>
          </a:p>
        </p:txBody>
      </p:sp>
      <p:sp>
        <p:nvSpPr>
          <p:cNvPr id="46084" name="Rectangle 3"/>
          <p:cNvSpPr>
            <a:spLocks noGrp="1" noChangeArrowheads="1"/>
          </p:cNvSpPr>
          <p:nvPr>
            <p:ph type="body" sz="half" idx="1"/>
          </p:nvPr>
        </p:nvSpPr>
        <p:spPr>
          <a:xfrm>
            <a:off x="457200" y="1219200"/>
            <a:ext cx="8229600" cy="4525963"/>
          </a:xfrm>
        </p:spPr>
        <p:txBody>
          <a:bodyPr/>
          <a:lstStyle/>
          <a:p>
            <a:pPr eaLnBrk="1" hangingPunct="1"/>
            <a:r>
              <a:rPr lang="en-US" sz="2400" dirty="0" smtClean="0"/>
              <a:t>To see the results, use an </a:t>
            </a:r>
            <a:r>
              <a:rPr lang="en-US" sz="2400" b="1" dirty="0" smtClean="0">
                <a:solidFill>
                  <a:srgbClr val="0099CC"/>
                </a:solidFill>
              </a:rPr>
              <a:t>SQL SELECT statement </a:t>
            </a:r>
            <a:r>
              <a:rPr lang="en-US" sz="2400" dirty="0" smtClean="0"/>
              <a:t>with the </a:t>
            </a:r>
            <a:r>
              <a:rPr lang="en-US" sz="2400" b="1" dirty="0" smtClean="0">
                <a:solidFill>
                  <a:srgbClr val="0099CC"/>
                </a:solidFill>
              </a:rPr>
              <a:t>view name </a:t>
            </a:r>
            <a:r>
              <a:rPr lang="en-US" sz="2400" dirty="0" smtClean="0"/>
              <a:t>as the table name in the FROM clause:</a:t>
            </a:r>
          </a:p>
          <a:p>
            <a:pPr lvl="1" eaLnBrk="1" hangingPunct="1">
              <a:buFontTx/>
              <a:buNone/>
            </a:pPr>
            <a:endParaRPr lang="en-US" sz="1600" b="1" dirty="0" smtClean="0">
              <a:solidFill>
                <a:srgbClr val="0099CC"/>
              </a:solidFill>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2133600"/>
            <a:ext cx="5056908" cy="990600"/>
          </a:xfrm>
          <a:prstGeom prst="rect">
            <a:avLst/>
          </a:prstGeom>
        </p:spPr>
      </p:pic>
      <p:pic>
        <p:nvPicPr>
          <p:cNvPr id="4" name="Picture 3"/>
          <p:cNvPicPr>
            <a:picLocks noChangeAspect="1"/>
          </p:cNvPicPr>
          <p:nvPr/>
        </p:nvPicPr>
        <p:blipFill>
          <a:blip r:embed="rId4"/>
          <a:stretch>
            <a:fillRect/>
          </a:stretch>
        </p:blipFill>
        <p:spPr>
          <a:xfrm>
            <a:off x="2713049" y="3284933"/>
            <a:ext cx="3717902" cy="2960292"/>
          </a:xfrm>
          <a:prstGeom prst="rect">
            <a:avLst/>
          </a:prstGeom>
        </p:spPr>
      </p:pic>
      <p:sp>
        <p:nvSpPr>
          <p:cNvPr id="5" name="Slide Number Placeholder 4"/>
          <p:cNvSpPr>
            <a:spLocks noGrp="1"/>
          </p:cNvSpPr>
          <p:nvPr>
            <p:ph type="sldNum" sz="quarter" idx="11"/>
          </p:nvPr>
        </p:nvSpPr>
        <p:spPr/>
        <p:txBody>
          <a:bodyPr/>
          <a:lstStyle/>
          <a:p>
            <a:r>
              <a:rPr lang="en-US" smtClean="0"/>
              <a:t>7-</a:t>
            </a:r>
            <a:fld id="{7621CEFD-2E20-43B8-90AE-2288D3C72D87}" type="slidenum">
              <a:rPr lang="en-US" smtClean="0"/>
              <a:pPr/>
              <a:t>62</a:t>
            </a:fld>
            <a:endParaRPr lang="en-US" smtClean="0"/>
          </a:p>
          <a:p>
            <a:endParaRPr lang="en-US"/>
          </a:p>
        </p:txBody>
      </p:sp>
    </p:spTree>
    <p:extLst>
      <p:ext uri="{BB962C8B-B14F-4D97-AF65-F5344CB8AC3E}">
        <p14:creationId xmlns:p14="http://schemas.microsoft.com/office/powerpoint/2010/main" val="25039488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sz="4000" dirty="0" smtClean="0"/>
              <a:t>SQL ALTER VIEW Statement I</a:t>
            </a:r>
          </a:p>
        </p:txBody>
      </p:sp>
      <p:sp>
        <p:nvSpPr>
          <p:cNvPr id="46084" name="Rectangle 3"/>
          <p:cNvSpPr>
            <a:spLocks noGrp="1" noChangeArrowheads="1"/>
          </p:cNvSpPr>
          <p:nvPr>
            <p:ph type="body" sz="half" idx="1"/>
          </p:nvPr>
        </p:nvSpPr>
        <p:spPr>
          <a:xfrm>
            <a:off x="457200" y="1600200"/>
            <a:ext cx="8229600" cy="4525963"/>
          </a:xfrm>
        </p:spPr>
        <p:txBody>
          <a:bodyPr/>
          <a:lstStyle/>
          <a:p>
            <a:pPr eaLnBrk="1" hangingPunct="1"/>
            <a:r>
              <a:rPr lang="en-US" sz="2800" dirty="0" smtClean="0"/>
              <a:t>The </a:t>
            </a:r>
            <a:r>
              <a:rPr lang="en-US" sz="2800" b="1" dirty="0" smtClean="0">
                <a:solidFill>
                  <a:srgbClr val="0099CC"/>
                </a:solidFill>
              </a:rPr>
              <a:t>SQL ALTER VIEW statement</a:t>
            </a:r>
            <a:r>
              <a:rPr lang="en-US" sz="2800" dirty="0" smtClean="0"/>
              <a:t>:</a:t>
            </a:r>
          </a:p>
          <a:p>
            <a:pPr eaLnBrk="1" hangingPunct="1"/>
            <a:endParaRPr lang="en-US" sz="2800" dirty="0"/>
          </a:p>
          <a:p>
            <a:pPr eaLnBrk="1" hangingPunct="1"/>
            <a:endParaRPr lang="en-US" sz="2800" dirty="0" smtClean="0"/>
          </a:p>
          <a:p>
            <a:pPr eaLnBrk="1" hangingPunct="1"/>
            <a:endParaRPr lang="en-US" sz="2800" dirty="0"/>
          </a:p>
          <a:p>
            <a:pPr eaLnBrk="1" hangingPunct="1"/>
            <a:endParaRPr lang="en-US" sz="2800" dirty="0" smtClean="0"/>
          </a:p>
          <a:p>
            <a:pPr eaLnBrk="1" hangingPunct="1"/>
            <a:r>
              <a:rPr lang="en-US" sz="2800" dirty="0" smtClean="0"/>
              <a:t>In the Oracle Database or MySQL 5.6, use the </a:t>
            </a:r>
            <a:r>
              <a:rPr lang="en-US" sz="2800" b="1" dirty="0" smtClean="0">
                <a:solidFill>
                  <a:srgbClr val="0099CC"/>
                </a:solidFill>
              </a:rPr>
              <a:t>SQL CREATE OR REPLACE VIEW statement</a:t>
            </a:r>
            <a:r>
              <a:rPr lang="en-US" sz="2800" dirty="0" smtClean="0"/>
              <a:t>.</a:t>
            </a:r>
          </a:p>
          <a:p>
            <a:pPr lvl="1"/>
            <a:r>
              <a:rPr lang="en-US" sz="2400" dirty="0" smtClean="0"/>
              <a:t>This allows creation and modification of SQL VIEW code.</a:t>
            </a:r>
          </a:p>
          <a:p>
            <a:pPr eaLnBrk="1" hangingPunct="1"/>
            <a:endParaRPr lang="en-US" sz="1800" dirty="0" smtClean="0">
              <a:solidFill>
                <a:srgbClr val="0099CC"/>
              </a:solidFill>
            </a:endParaRP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914401" y="2133600"/>
            <a:ext cx="6019800" cy="1931534"/>
          </a:xfrm>
          <a:prstGeom prst="rect">
            <a:avLst/>
          </a:prstGeom>
        </p:spPr>
      </p:pic>
      <p:sp>
        <p:nvSpPr>
          <p:cNvPr id="2" name="Slide Number Placeholder 1"/>
          <p:cNvSpPr>
            <a:spLocks noGrp="1"/>
          </p:cNvSpPr>
          <p:nvPr>
            <p:ph type="sldNum" sz="quarter" idx="11"/>
          </p:nvPr>
        </p:nvSpPr>
        <p:spPr/>
        <p:txBody>
          <a:bodyPr/>
          <a:lstStyle/>
          <a:p>
            <a:r>
              <a:rPr lang="en-US" smtClean="0"/>
              <a:t>7-</a:t>
            </a:r>
            <a:fld id="{7621CEFD-2E20-43B8-90AE-2288D3C72D87}" type="slidenum">
              <a:rPr lang="en-US" smtClean="0"/>
              <a:pPr/>
              <a:t>63</a:t>
            </a:fld>
            <a:endParaRPr lang="en-US" smtClean="0"/>
          </a:p>
          <a:p>
            <a:endParaRPr lang="en-US"/>
          </a:p>
        </p:txBody>
      </p:sp>
    </p:spTree>
    <p:extLst>
      <p:ext uri="{BB962C8B-B14F-4D97-AF65-F5344CB8AC3E}">
        <p14:creationId xmlns:p14="http://schemas.microsoft.com/office/powerpoint/2010/main" val="33963971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smtClean="0"/>
              <a:t>Updateable Views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08761"/>
            <a:ext cx="8229600" cy="3711068"/>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64</a:t>
            </a:fld>
            <a:endParaRPr lang="en-US" smtClean="0"/>
          </a:p>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smtClean="0"/>
              <a:t>Embedding SQL in Program Code</a:t>
            </a:r>
          </a:p>
        </p:txBody>
      </p:sp>
      <p:sp>
        <p:nvSpPr>
          <p:cNvPr id="62467" name="Rectangle 3"/>
          <p:cNvSpPr>
            <a:spLocks noGrp="1" noChangeArrowheads="1"/>
          </p:cNvSpPr>
          <p:nvPr>
            <p:ph idx="1"/>
          </p:nvPr>
        </p:nvSpPr>
        <p:spPr/>
        <p:txBody>
          <a:bodyPr/>
          <a:lstStyle/>
          <a:p>
            <a:pPr eaLnBrk="1" hangingPunct="1"/>
            <a:r>
              <a:rPr lang="en-US" sz="2400" dirty="0" smtClean="0"/>
              <a:t>SQL cursors are used to select one row at a time from  pseudo-files.</a:t>
            </a:r>
          </a:p>
          <a:p>
            <a:pPr eaLnBrk="1" hangingPunct="1"/>
            <a:r>
              <a:rPr lang="en-US" sz="2400" dirty="0" smtClean="0"/>
              <a:t>Problem: assigning SQL table columns with program variables</a:t>
            </a:r>
          </a:p>
          <a:p>
            <a:pPr lvl="1"/>
            <a:r>
              <a:rPr lang="en-US" sz="2000" dirty="0" smtClean="0"/>
              <a:t>Solution: object-oriented programming, PL/SQL</a:t>
            </a:r>
          </a:p>
          <a:p>
            <a:pPr eaLnBrk="1" hangingPunct="1"/>
            <a:r>
              <a:rPr lang="en-US" sz="2400" dirty="0" smtClean="0"/>
              <a:t>Problem: paradigm mismatch between SQL and application programming language:</a:t>
            </a:r>
          </a:p>
          <a:p>
            <a:pPr lvl="1" eaLnBrk="1" hangingPunct="1"/>
            <a:r>
              <a:rPr lang="en-US" sz="2000" dirty="0" smtClean="0"/>
              <a:t>SQL statements return sets of rows; an application works on one row at a time</a:t>
            </a:r>
          </a:p>
          <a:p>
            <a:pPr lvl="1"/>
            <a:r>
              <a:rPr lang="en-US" sz="2000" dirty="0" smtClean="0"/>
              <a:t>Solution: process the SQL results as </a:t>
            </a:r>
            <a:r>
              <a:rPr lang="en-US" sz="2000" dirty="0" smtClean="0">
                <a:solidFill>
                  <a:srgbClr val="0099CC"/>
                </a:solidFill>
              </a:rPr>
              <a:t>pseudo-files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65</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62467">
                                            <p:txEl>
                                              <p:pRg st="3" end="3"/>
                                            </p:txEl>
                                          </p:spTgt>
                                        </p:tgtEl>
                                        <p:attrNameLst>
                                          <p:attrName>style.visibility</p:attrName>
                                        </p:attrNameLst>
                                      </p:cBhvr>
                                      <p:to>
                                        <p:strVal val="visible"/>
                                      </p:to>
                                    </p:set>
                                    <p:animEffect transition="in" filter="slide(fromBottom)">
                                      <p:cBhvr>
                                        <p:cTn id="20" dur="500"/>
                                        <p:tgtEl>
                                          <p:spTgt spid="62467">
                                            <p:txEl>
                                              <p:pRg st="3" end="3"/>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3" dur="500"/>
                                        <p:tgtEl>
                                          <p:spTgt spid="62467">
                                            <p:txEl>
                                              <p:pRg st="4" end="4"/>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2467">
                                            <p:txEl>
                                              <p:pRg st="5" end="5"/>
                                            </p:txEl>
                                          </p:spTgt>
                                        </p:tgtEl>
                                        <p:attrNameLst>
                                          <p:attrName>style.visibility</p:attrName>
                                        </p:attrNameLst>
                                      </p:cBhvr>
                                      <p:to>
                                        <p:strVal val="visible"/>
                                      </p:to>
                                    </p:set>
                                    <p:animEffect transition="in" filter="slide(fromBottom)">
                                      <p:cBhvr>
                                        <p:cTn id="26" dur="500"/>
                                        <p:tgtEl>
                                          <p:spTgt spid="62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dirty="0" smtClean="0"/>
              <a:t>Variables in Program Code</a:t>
            </a:r>
          </a:p>
        </p:txBody>
      </p:sp>
      <p:sp>
        <p:nvSpPr>
          <p:cNvPr id="62467" name="Rectangle 3"/>
          <p:cNvSpPr>
            <a:spLocks noGrp="1" noChangeArrowheads="1"/>
          </p:cNvSpPr>
          <p:nvPr>
            <p:ph idx="1"/>
          </p:nvPr>
        </p:nvSpPr>
        <p:spPr/>
        <p:txBody>
          <a:bodyPr/>
          <a:lstStyle/>
          <a:p>
            <a:pPr eaLnBrk="1" hangingPunct="1"/>
            <a:r>
              <a:rPr lang="en-US" sz="2400" dirty="0" smtClean="0"/>
              <a:t>Oracle Database and MySQL 5.6 style variables:</a:t>
            </a:r>
          </a:p>
          <a:p>
            <a:pPr eaLnBrk="1" hangingPunct="1"/>
            <a:endParaRPr lang="en-US" sz="2400" dirty="0"/>
          </a:p>
          <a:p>
            <a:pPr eaLnBrk="1" hangingPunct="1"/>
            <a:endParaRPr lang="en-US" sz="2400" dirty="0" smtClean="0"/>
          </a:p>
          <a:p>
            <a:pPr eaLnBrk="1" hangingPunct="1"/>
            <a:endParaRPr lang="en-US" sz="2400" dirty="0" smtClean="0"/>
          </a:p>
          <a:p>
            <a:pPr eaLnBrk="1" hangingPunct="1"/>
            <a:endParaRPr lang="en-US" sz="1100" dirty="0" smtClean="0"/>
          </a:p>
          <a:p>
            <a:pPr eaLnBrk="1" hangingPunct="1"/>
            <a:r>
              <a:rPr lang="en-US" sz="2400" dirty="0" smtClean="0"/>
              <a:t>Microsoft SQL Server 2014 style variables:</a:t>
            </a:r>
            <a:endParaRPr lang="en-US" sz="1800" b="1" dirty="0" smtClean="0">
              <a:solidFill>
                <a:srgbClr val="0099CC"/>
              </a:solidFill>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2133600"/>
            <a:ext cx="5276190" cy="1352381"/>
          </a:xfrm>
          <a:prstGeom prst="rect">
            <a:avLst/>
          </a:prstGeom>
        </p:spPr>
      </p:pic>
      <p:pic>
        <p:nvPicPr>
          <p:cNvPr id="4" name="Picture 3"/>
          <p:cNvPicPr>
            <a:picLocks noChangeAspect="1"/>
          </p:cNvPicPr>
          <p:nvPr/>
        </p:nvPicPr>
        <p:blipFill>
          <a:blip r:embed="rId4"/>
          <a:stretch>
            <a:fillRect/>
          </a:stretch>
        </p:blipFill>
        <p:spPr>
          <a:xfrm>
            <a:off x="914400" y="4157123"/>
            <a:ext cx="5266667" cy="1352381"/>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66</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5" end="5"/>
                                            </p:txEl>
                                          </p:spTgt>
                                        </p:tgtEl>
                                        <p:attrNameLst>
                                          <p:attrName>style.visibility</p:attrName>
                                        </p:attrNameLst>
                                      </p:cBhvr>
                                      <p:to>
                                        <p:strVal val="visible"/>
                                      </p:to>
                                    </p:set>
                                    <p:animEffect transition="in" filter="slide(fromBottom)">
                                      <p:cBhvr>
                                        <p:cTn id="12" dur="500"/>
                                        <p:tgtEl>
                                          <p:spTgt spid="62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74638"/>
            <a:ext cx="8229600" cy="868362"/>
          </a:xfrm>
        </p:spPr>
        <p:txBody>
          <a:bodyPr/>
          <a:lstStyle/>
          <a:p>
            <a:pPr eaLnBrk="1" hangingPunct="1"/>
            <a:r>
              <a:rPr lang="en-US" sz="4000" smtClean="0"/>
              <a:t>SQL Cursors in Program Code</a:t>
            </a:r>
          </a:p>
        </p:txBody>
      </p:sp>
      <p:sp>
        <p:nvSpPr>
          <p:cNvPr id="62467" name="Rectangle 3"/>
          <p:cNvSpPr>
            <a:spLocks noGrp="1" noChangeArrowheads="1"/>
          </p:cNvSpPr>
          <p:nvPr>
            <p:ph idx="1"/>
          </p:nvPr>
        </p:nvSpPr>
        <p:spPr>
          <a:xfrm>
            <a:off x="457200" y="1143000"/>
            <a:ext cx="8229600" cy="4525963"/>
          </a:xfrm>
        </p:spPr>
        <p:txBody>
          <a:bodyPr/>
          <a:lstStyle/>
          <a:p>
            <a:pPr eaLnBrk="1" hangingPunct="1"/>
            <a:r>
              <a:rPr lang="en-US" sz="2400" dirty="0" smtClean="0"/>
              <a:t>SQL can be embedded in triggers, stored procedures, and program code.</a:t>
            </a:r>
          </a:p>
          <a:p>
            <a:pPr eaLnBrk="1" hangingPunct="1"/>
            <a:r>
              <a:rPr lang="en-US" sz="2400" dirty="0" smtClean="0"/>
              <a:t>A typical cursor code pattern 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1" y="2423189"/>
            <a:ext cx="6553200" cy="3789705"/>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67</a:t>
            </a:fld>
            <a:endParaRPr lang="en-US" smtClean="0"/>
          </a:p>
          <a:p>
            <a:endParaRPr lang="en-US"/>
          </a:p>
        </p:txBody>
      </p:sp>
    </p:spTree>
    <p:extLst>
      <p:ext uri="{BB962C8B-B14F-4D97-AF65-F5344CB8AC3E}">
        <p14:creationId xmlns:p14="http://schemas.microsoft.com/office/powerpoint/2010/main" val="268519538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idx="1"/>
          </p:nvPr>
        </p:nvSpPr>
        <p:spPr/>
        <p:txBody>
          <a:bodyPr/>
          <a:lstStyle/>
          <a:p>
            <a:pPr eaLnBrk="1" hangingPunct="1"/>
            <a:r>
              <a:rPr lang="en-US" sz="2400" b="1" dirty="0" smtClean="0">
                <a:solidFill>
                  <a:srgbClr val="0099CC"/>
                </a:solidFill>
              </a:rPr>
              <a:t>SQL/Persistent Stored Modules (SQL/</a:t>
            </a:r>
            <a:r>
              <a:rPr lang="en-US" sz="2400" b="1" dirty="0" err="1" smtClean="0">
                <a:solidFill>
                  <a:srgbClr val="0099CC"/>
                </a:solidFill>
              </a:rPr>
              <a:t>PSM</a:t>
            </a:r>
            <a:r>
              <a:rPr lang="en-US" sz="2400" b="1" dirty="0" smtClean="0">
                <a:solidFill>
                  <a:srgbClr val="0099CC"/>
                </a:solidFill>
              </a:rPr>
              <a:t>) </a:t>
            </a:r>
            <a:r>
              <a:rPr lang="en-US" sz="2400" dirty="0" smtClean="0"/>
              <a:t>is an ANSI/ISO standard for embedding procedural programming functionality into SQL</a:t>
            </a:r>
          </a:p>
          <a:p>
            <a:pPr eaLnBrk="1" hangingPunct="1"/>
            <a:r>
              <a:rPr lang="en-US" sz="2400" dirty="0" smtClean="0"/>
              <a:t>Each DBMS product implements SQL/</a:t>
            </a:r>
            <a:r>
              <a:rPr lang="en-US" sz="2400" dirty="0" err="1" smtClean="0"/>
              <a:t>PSM</a:t>
            </a:r>
            <a:r>
              <a:rPr lang="en-US" sz="2400" dirty="0" smtClean="0"/>
              <a:t> in a different way, with some closer to the standard than others.</a:t>
            </a:r>
          </a:p>
          <a:p>
            <a:pPr lvl="1" eaLnBrk="1" hangingPunct="1"/>
            <a:r>
              <a:rPr lang="en-US" sz="2000" dirty="0" smtClean="0"/>
              <a:t>Microsoft SQL Server 2014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SQL.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68</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4495799"/>
            <a:ext cx="8229600" cy="1192581"/>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 I</a:t>
            </a:r>
          </a:p>
        </p:txBody>
      </p:sp>
      <p:sp>
        <p:nvSpPr>
          <p:cNvPr id="64515" name="Rectangle 3"/>
          <p:cNvSpPr>
            <a:spLocks noGrp="1" noChangeArrowheads="1"/>
          </p:cNvSpPr>
          <p:nvPr>
            <p:ph idx="1"/>
          </p:nvPr>
        </p:nvSpPr>
        <p:spPr/>
        <p:txBody>
          <a:bodyPr/>
          <a:lstStyle/>
          <a:p>
            <a:pPr eaLnBrk="1" hangingPunct="1">
              <a:defRPr/>
            </a:pPr>
            <a:r>
              <a:rPr lang="en-US" sz="2400" dirty="0" smtClean="0"/>
              <a:t>A </a:t>
            </a:r>
            <a:r>
              <a:rPr lang="en-US" sz="2400" b="1" dirty="0" smtClean="0">
                <a:solidFill>
                  <a:srgbClr val="0099CC"/>
                </a:solidFill>
              </a:rPr>
              <a:t>user-defined function (stored function)</a:t>
            </a:r>
            <a:r>
              <a:rPr lang="en-US" sz="2400" b="1" dirty="0" smtClean="0"/>
              <a:t> </a:t>
            </a:r>
            <a:r>
              <a:rPr lang="en-US" sz="2400" dirty="0" smtClean="0"/>
              <a:t>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hat </a:t>
            </a:r>
            <a:r>
              <a:rPr lang="en-US" sz="2000" dirty="0"/>
              <a:t>called the function</a:t>
            </a:r>
            <a:r>
              <a:rPr lang="en-US" sz="2000" dirty="0" smtClean="0"/>
              <a:t>.</a:t>
            </a:r>
            <a:endParaRPr lang="en-US" sz="5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69</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00200"/>
            <a:ext cx="8229600" cy="3356892"/>
          </a:xfrm>
          <a:prstGeom prst="rect">
            <a:avLst/>
          </a:prstGeom>
        </p:spPr>
      </p:pic>
      <p:sp>
        <p:nvSpPr>
          <p:cNvPr id="70659" name="Rectangle 2"/>
          <p:cNvSpPr>
            <a:spLocks noGrp="1" noChangeArrowheads="1"/>
          </p:cNvSpPr>
          <p:nvPr>
            <p:ph type="title"/>
          </p:nvPr>
        </p:nvSpPr>
        <p:spPr/>
        <p:txBody>
          <a:bodyPr/>
          <a:lstStyle/>
          <a:p>
            <a:pPr eaLnBrk="1" hangingPunct="1"/>
            <a:r>
              <a:rPr lang="en-US" dirty="0" smtClean="0"/>
              <a:t>VRG Database Design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7</a:t>
            </a:fld>
            <a:endParaRPr lang="en-US" smtClean="0"/>
          </a:p>
          <a:p>
            <a:endParaRPr lang="en-US"/>
          </a:p>
        </p:txBody>
      </p:sp>
    </p:spTree>
    <p:extLst>
      <p:ext uri="{BB962C8B-B14F-4D97-AF65-F5344CB8AC3E}">
        <p14:creationId xmlns:p14="http://schemas.microsoft.com/office/powerpoint/2010/main" val="23940182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48942"/>
            <a:ext cx="8229600" cy="4525475"/>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 II</a:t>
            </a:r>
            <a:br>
              <a:rPr lang="en-US" dirty="0" smtClean="0"/>
            </a:br>
            <a:r>
              <a:rPr lang="en-US" sz="3200" dirty="0" smtClean="0"/>
              <a:t>The </a:t>
            </a:r>
            <a:r>
              <a:rPr lang="en-US" sz="3200" i="1" dirty="0" err="1" smtClean="0"/>
              <a:t>NameConcatenation</a:t>
            </a:r>
            <a:r>
              <a:rPr lang="en-US" sz="3200" dirty="0" smtClean="0"/>
              <a:t> Function</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70</a:t>
            </a:fld>
            <a:endParaRPr lang="en-US" smtClean="0"/>
          </a:p>
          <a:p>
            <a:endParaRPr lang="en-US"/>
          </a:p>
        </p:txBody>
      </p:sp>
    </p:spTree>
    <p:extLst>
      <p:ext uri="{BB962C8B-B14F-4D97-AF65-F5344CB8AC3E}">
        <p14:creationId xmlns:p14="http://schemas.microsoft.com/office/powerpoint/2010/main" val="4069058751"/>
      </p:ext>
    </p:extLst>
  </p:cSld>
  <p:clrMapOvr>
    <a:masterClrMapping/>
  </p:clrMapOvr>
  <p:transition>
    <p:pull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229600" cy="1020762"/>
          </a:xfrm>
        </p:spPr>
        <p:txBody>
          <a:bodyPr/>
          <a:lstStyle/>
          <a:p>
            <a:pPr eaLnBrk="1" hangingPunct="1"/>
            <a:r>
              <a:rPr lang="en-US" dirty="0" smtClean="0"/>
              <a:t>User-Defined Functions III</a:t>
            </a:r>
            <a:br>
              <a:rPr lang="en-US" dirty="0" smtClean="0"/>
            </a:br>
            <a:r>
              <a:rPr lang="en-US" sz="2800" dirty="0" smtClean="0"/>
              <a:t>The </a:t>
            </a:r>
            <a:r>
              <a:rPr lang="en-US" sz="2800" i="1" dirty="0" err="1" smtClean="0"/>
              <a:t>NameConcatenation</a:t>
            </a:r>
            <a:r>
              <a:rPr lang="en-US" sz="2800" dirty="0" smtClean="0"/>
              <a:t> Function</a:t>
            </a:r>
            <a:endParaRPr lang="en-US" dirty="0" smtClean="0"/>
          </a:p>
        </p:txBody>
      </p:sp>
      <p:sp>
        <p:nvSpPr>
          <p:cNvPr id="43010" name="Rectangle 3"/>
          <p:cNvSpPr>
            <a:spLocks noGrp="1" noChangeArrowheads="1"/>
          </p:cNvSpPr>
          <p:nvPr>
            <p:ph idx="1"/>
          </p:nvPr>
        </p:nvSpPr>
        <p:spPr>
          <a:xfrm>
            <a:off x="464820" y="1371600"/>
            <a:ext cx="8229600" cy="4525963"/>
          </a:xfrm>
        </p:spPr>
        <p:txBody>
          <a:bodyPr/>
          <a:lstStyle/>
          <a:p>
            <a:pPr eaLnBrk="1" hangingPunct="1">
              <a:defRPr/>
            </a:pPr>
            <a:r>
              <a:rPr lang="en-US" sz="2800" dirty="0" smtClean="0"/>
              <a:t>Using the </a:t>
            </a:r>
            <a:r>
              <a:rPr lang="en-US" sz="2800" dirty="0" err="1" smtClean="0"/>
              <a:t>NameConcatenation</a:t>
            </a:r>
            <a:r>
              <a:rPr lang="en-US" sz="2800"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14400" y="1981201"/>
            <a:ext cx="6248400" cy="1136072"/>
          </a:xfrm>
          <a:prstGeom prst="rect">
            <a:avLst/>
          </a:prstGeom>
        </p:spPr>
      </p:pic>
      <p:pic>
        <p:nvPicPr>
          <p:cNvPr id="4" name="Picture 3"/>
          <p:cNvPicPr>
            <a:picLocks noChangeAspect="1"/>
          </p:cNvPicPr>
          <p:nvPr/>
        </p:nvPicPr>
        <p:blipFill>
          <a:blip r:embed="rId4"/>
          <a:stretch>
            <a:fillRect/>
          </a:stretch>
        </p:blipFill>
        <p:spPr>
          <a:xfrm>
            <a:off x="1089025" y="3306145"/>
            <a:ext cx="6981190" cy="2763661"/>
          </a:xfrm>
          <a:prstGeom prst="rect">
            <a:avLst/>
          </a:prstGeom>
        </p:spPr>
      </p:pic>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71</a:t>
            </a:fld>
            <a:endParaRPr lang="en-US" smtClean="0"/>
          </a:p>
          <a:p>
            <a:endParaRPr lang="en-US"/>
          </a:p>
        </p:txBody>
      </p:sp>
    </p:spTree>
    <p:extLst>
      <p:ext uri="{BB962C8B-B14F-4D97-AF65-F5344CB8AC3E}">
        <p14:creationId xmlns:p14="http://schemas.microsoft.com/office/powerpoint/2010/main" val="23330957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229600" cy="1020762"/>
          </a:xfrm>
        </p:spPr>
        <p:txBody>
          <a:bodyPr/>
          <a:lstStyle/>
          <a:p>
            <a:pPr eaLnBrk="1" hangingPunct="1"/>
            <a:r>
              <a:rPr lang="en-US" dirty="0" smtClean="0"/>
              <a:t>User-Defined Functions IV</a:t>
            </a:r>
            <a:br>
              <a:rPr lang="en-US" dirty="0" smtClean="0"/>
            </a:br>
            <a:r>
              <a:rPr lang="en-US" sz="2800" dirty="0" smtClean="0"/>
              <a:t>The </a:t>
            </a:r>
            <a:r>
              <a:rPr lang="en-US" sz="2800" i="1" dirty="0" err="1" smtClean="0"/>
              <a:t>NameConcatenation</a:t>
            </a:r>
            <a:r>
              <a:rPr lang="en-US" sz="2800" dirty="0" smtClean="0"/>
              <a:t> Function</a:t>
            </a:r>
            <a:endParaRPr lang="en-US" dirty="0" smtClean="0"/>
          </a:p>
        </p:txBody>
      </p:sp>
      <p:sp>
        <p:nvSpPr>
          <p:cNvPr id="43010" name="Rectangle 3"/>
          <p:cNvSpPr>
            <a:spLocks noGrp="1" noChangeArrowheads="1"/>
          </p:cNvSpPr>
          <p:nvPr>
            <p:ph idx="1"/>
          </p:nvPr>
        </p:nvSpPr>
        <p:spPr>
          <a:xfrm>
            <a:off x="464820" y="1371600"/>
            <a:ext cx="8229600" cy="4525963"/>
          </a:xfrm>
        </p:spPr>
        <p:txBody>
          <a:bodyPr/>
          <a:lstStyle/>
          <a:p>
            <a:pPr>
              <a:defRPr/>
            </a:pPr>
            <a:endParaRPr lang="en-US" dirty="0" smtClean="0"/>
          </a:p>
          <a:p>
            <a:pPr>
              <a:defRPr/>
            </a:pPr>
            <a:endParaRPr lang="en-US" dirty="0"/>
          </a:p>
          <a:p>
            <a:pPr>
              <a:defRPr/>
            </a:pPr>
            <a:endParaRPr lang="en-US" dirty="0" smtClean="0"/>
          </a:p>
          <a:p>
            <a:pPr>
              <a:defRPr/>
            </a:pPr>
            <a:endParaRPr lang="en-US" sz="2800" dirty="0"/>
          </a:p>
          <a:p>
            <a:pPr>
              <a:defRPr/>
            </a:pPr>
            <a:r>
              <a:rPr lang="en-US" sz="2400" dirty="0" smtClean="0"/>
              <a:t>Partial results:</a:t>
            </a:r>
            <a:endParaRPr lang="en-US" sz="2400"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914400" y="1447800"/>
            <a:ext cx="7155815" cy="2178786"/>
          </a:xfrm>
          <a:prstGeom prst="rect">
            <a:avLst/>
          </a:prstGeom>
        </p:spPr>
      </p:pic>
      <p:pic>
        <p:nvPicPr>
          <p:cNvPr id="7" name="Picture 6"/>
          <p:cNvPicPr>
            <a:picLocks noChangeAspect="1"/>
          </p:cNvPicPr>
          <p:nvPr/>
        </p:nvPicPr>
        <p:blipFill>
          <a:blip r:embed="rId4"/>
          <a:stretch>
            <a:fillRect/>
          </a:stretch>
        </p:blipFill>
        <p:spPr>
          <a:xfrm>
            <a:off x="3352800" y="3781966"/>
            <a:ext cx="3276600" cy="2463259"/>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72</a:t>
            </a:fld>
            <a:endParaRPr lang="en-US" smtClean="0"/>
          </a:p>
          <a:p>
            <a:endParaRPr lang="en-US"/>
          </a:p>
        </p:txBody>
      </p:sp>
    </p:spTree>
    <p:extLst>
      <p:ext uri="{BB962C8B-B14F-4D97-AF65-F5344CB8AC3E}">
        <p14:creationId xmlns:p14="http://schemas.microsoft.com/office/powerpoint/2010/main" val="4125650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Triggers I</a:t>
            </a:r>
          </a:p>
        </p:txBody>
      </p:sp>
      <p:sp>
        <p:nvSpPr>
          <p:cNvPr id="64515" name="Rectangle 3"/>
          <p:cNvSpPr>
            <a:spLocks noGrp="1" noChangeArrowheads="1"/>
          </p:cNvSpPr>
          <p:nvPr>
            <p:ph idx="1"/>
          </p:nvPr>
        </p:nvSpPr>
        <p:spPr/>
        <p:txBody>
          <a:bodyPr/>
          <a:lstStyle/>
          <a:p>
            <a:pPr eaLnBrk="1" hangingPunct="1">
              <a:defRPr/>
            </a:pPr>
            <a:r>
              <a:rPr lang="en-US" sz="2400" dirty="0" smtClean="0"/>
              <a:t>A </a:t>
            </a:r>
            <a:r>
              <a:rPr lang="en-US" sz="2400" dirty="0" smtClean="0">
                <a:solidFill>
                  <a:srgbClr val="0099CC"/>
                </a:solidFill>
              </a:rPr>
              <a:t>trigger</a:t>
            </a:r>
            <a:r>
              <a:rPr lang="en-US" sz="2400" dirty="0" smtClean="0"/>
              <a:t> is a stored program that is executed by the DBMS whenever a specified event occurs on a specified table or view.</a:t>
            </a:r>
          </a:p>
          <a:p>
            <a:pPr eaLnBrk="1" hangingPunct="1">
              <a:defRPr/>
            </a:pPr>
            <a:r>
              <a:rPr lang="en-US" sz="2400" dirty="0" smtClean="0"/>
              <a:t>Three trigger types: </a:t>
            </a:r>
            <a:br>
              <a:rPr lang="en-US" sz="2400" dirty="0" smtClean="0"/>
            </a:br>
            <a:r>
              <a:rPr lang="en-US" sz="2400" dirty="0" smtClean="0">
                <a:solidFill>
                  <a:srgbClr val="0099CC"/>
                </a:solidFill>
              </a:rPr>
              <a:t>BEFORE</a:t>
            </a:r>
            <a:r>
              <a:rPr lang="en-US" sz="2400" dirty="0" smtClean="0"/>
              <a:t>,</a:t>
            </a:r>
            <a:r>
              <a:rPr lang="en-US" sz="2400" dirty="0" smtClean="0">
                <a:solidFill>
                  <a:srgbClr val="0099CC"/>
                </a:solidFill>
              </a:rPr>
              <a:t> INSTEAD OF</a:t>
            </a:r>
            <a:r>
              <a:rPr lang="en-US" sz="2400" dirty="0" smtClean="0"/>
              <a:t>, and </a:t>
            </a:r>
            <a:r>
              <a:rPr lang="en-US" sz="2400" dirty="0" smtClean="0">
                <a:solidFill>
                  <a:srgbClr val="0099CC"/>
                </a:solidFill>
              </a:rPr>
              <a:t>AFTER</a:t>
            </a:r>
            <a:endParaRPr lang="en-US" sz="2400" dirty="0" smtClean="0"/>
          </a:p>
          <a:p>
            <a:pPr lvl="1" eaLnBrk="1" hangingPunct="1">
              <a:defRPr/>
            </a:pPr>
            <a:r>
              <a:rPr lang="en-US" sz="2000" dirty="0" smtClean="0"/>
              <a:t>Each type can be declared for Insert, Update, and Delete.</a:t>
            </a:r>
          </a:p>
          <a:p>
            <a:pPr lvl="1" eaLnBrk="1" hangingPunct="1">
              <a:defRPr/>
            </a:pPr>
            <a:r>
              <a:rPr lang="en-US" sz="2000" dirty="0" smtClean="0"/>
              <a:t>Resulting in a total of nine trigger types.</a:t>
            </a:r>
          </a:p>
          <a:p>
            <a:pPr eaLnBrk="1" hangingPunct="1">
              <a:defRPr/>
            </a:pPr>
            <a:r>
              <a:rPr lang="en-US" sz="2400" dirty="0" smtClean="0"/>
              <a:t>Oracle supports all nine trigger types.</a:t>
            </a:r>
          </a:p>
          <a:p>
            <a:pPr eaLnBrk="1" hangingPunct="1">
              <a:defRPr/>
            </a:pPr>
            <a:r>
              <a:rPr lang="en-US" sz="2400" dirty="0" smtClean="0"/>
              <a:t>SQL Server supports six trigger types (INSTEAD OF and AFTER).</a:t>
            </a:r>
          </a:p>
          <a:p>
            <a:pPr eaLnBrk="1" hangingPunct="1">
              <a:defRPr/>
            </a:pPr>
            <a:r>
              <a:rPr lang="en-US" sz="2400" spc="-20" dirty="0" smtClean="0"/>
              <a:t>MySQL supports six trigger types (BEFORE and AFTER).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73</a:t>
            </a:fld>
            <a:endParaRPr lang="en-US" smtClean="0"/>
          </a:p>
          <a:p>
            <a:endParaRPr lang="en-US"/>
          </a:p>
        </p:txBody>
      </p:sp>
    </p:spTree>
    <p:extLst>
      <p:ext uri="{BB962C8B-B14F-4D97-AF65-F5344CB8AC3E}">
        <p14:creationId xmlns:p14="http://schemas.microsoft.com/office/powerpoint/2010/main" val="148440728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2" dur="500"/>
                                        <p:tgtEl>
                                          <p:spTgt spid="6451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5" dur="500"/>
                                        <p:tgtEl>
                                          <p:spTgt spid="6451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8" dur="500"/>
                                        <p:tgtEl>
                                          <p:spTgt spid="6451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4515">
                                            <p:txEl>
                                              <p:pRg st="4" end="4"/>
                                            </p:txEl>
                                          </p:spTgt>
                                        </p:tgtEl>
                                        <p:attrNameLst>
                                          <p:attrName>style.visibility</p:attrName>
                                        </p:attrNameLst>
                                      </p:cBhvr>
                                      <p:to>
                                        <p:strVal val="visible"/>
                                      </p:to>
                                    </p:set>
                                    <p:animEffect transition="in" filter="slide(fromBottom)">
                                      <p:cBhvr>
                                        <p:cTn id="23" dur="500"/>
                                        <p:tgtEl>
                                          <p:spTgt spid="6451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64515">
                                            <p:txEl>
                                              <p:pRg st="5" end="5"/>
                                            </p:txEl>
                                          </p:spTgt>
                                        </p:tgtEl>
                                        <p:attrNameLst>
                                          <p:attrName>style.visibility</p:attrName>
                                        </p:attrNameLst>
                                      </p:cBhvr>
                                      <p:to>
                                        <p:strVal val="visible"/>
                                      </p:to>
                                    </p:set>
                                    <p:animEffect transition="in" filter="slide(fromBottom)">
                                      <p:cBhvr>
                                        <p:cTn id="28" dur="500"/>
                                        <p:tgtEl>
                                          <p:spTgt spid="6451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64515">
                                            <p:txEl>
                                              <p:pRg st="6" end="6"/>
                                            </p:txEl>
                                          </p:spTgt>
                                        </p:tgtEl>
                                        <p:attrNameLst>
                                          <p:attrName>style.visibility</p:attrName>
                                        </p:attrNameLst>
                                      </p:cBhvr>
                                      <p:to>
                                        <p:strVal val="visible"/>
                                      </p:to>
                                    </p:set>
                                    <p:animEffect transition="in" filter="slide(fromBottom)">
                                      <p:cBhvr>
                                        <p:cTn id="33"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54711"/>
            <a:ext cx="8229600" cy="4528202"/>
          </a:xfrm>
          <a:prstGeom prst="rect">
            <a:avLst/>
          </a:prstGeom>
        </p:spPr>
      </p:pic>
      <p:sp>
        <p:nvSpPr>
          <p:cNvPr id="52227" name="Rectangle 2"/>
          <p:cNvSpPr>
            <a:spLocks noGrp="1" noChangeArrowheads="1"/>
          </p:cNvSpPr>
          <p:nvPr>
            <p:ph type="title"/>
          </p:nvPr>
        </p:nvSpPr>
        <p:spPr/>
        <p:txBody>
          <a:bodyPr/>
          <a:lstStyle/>
          <a:p>
            <a:pPr eaLnBrk="1" hangingPunct="1"/>
            <a:r>
              <a:rPr lang="en-US" smtClean="0"/>
              <a:t>Triggers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74</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Firing Triggers</a:t>
            </a:r>
          </a:p>
        </p:txBody>
      </p:sp>
      <p:sp>
        <p:nvSpPr>
          <p:cNvPr id="65539" name="Rectangle 3"/>
          <p:cNvSpPr>
            <a:spLocks noGrp="1" noChangeArrowheads="1"/>
          </p:cNvSpPr>
          <p:nvPr>
            <p:ph idx="1"/>
          </p:nvPr>
        </p:nvSpPr>
        <p:spPr/>
        <p:txBody>
          <a:bodyPr/>
          <a:lstStyle/>
          <a:p>
            <a:pPr eaLnBrk="1" hangingPunct="1">
              <a:lnSpc>
                <a:spcPct val="80000"/>
              </a:lnSpc>
            </a:pPr>
            <a:r>
              <a:rPr lang="en-US" sz="2800" dirty="0" smtClean="0"/>
              <a:t>When a trigger is fired, the DBMS supplies:</a:t>
            </a:r>
          </a:p>
          <a:p>
            <a:pPr lvl="1" eaLnBrk="1" hangingPunct="1">
              <a:lnSpc>
                <a:spcPct val="80000"/>
              </a:lnSpc>
            </a:pPr>
            <a:r>
              <a:rPr lang="en-US" sz="2400" dirty="0" smtClean="0"/>
              <a:t>Old and new values for the update</a:t>
            </a:r>
          </a:p>
          <a:p>
            <a:pPr lvl="1" eaLnBrk="1" hangingPunct="1">
              <a:lnSpc>
                <a:spcPct val="80000"/>
              </a:lnSpc>
            </a:pPr>
            <a:r>
              <a:rPr lang="en-US" sz="2400" dirty="0" smtClean="0"/>
              <a:t>New values for inserts</a:t>
            </a:r>
          </a:p>
          <a:p>
            <a:pPr lvl="1" eaLnBrk="1" hangingPunct="1">
              <a:lnSpc>
                <a:spcPct val="80000"/>
              </a:lnSpc>
            </a:pPr>
            <a:r>
              <a:rPr lang="en-US" sz="2400" dirty="0" smtClean="0"/>
              <a:t>Old values for deletions</a:t>
            </a:r>
          </a:p>
          <a:p>
            <a:pPr eaLnBrk="1" hangingPunct="1">
              <a:lnSpc>
                <a:spcPct val="80000"/>
              </a:lnSpc>
            </a:pPr>
            <a:r>
              <a:rPr lang="en-US" sz="2800" dirty="0" smtClean="0"/>
              <a:t>The way the values are supplied depends on the DBMS product.</a:t>
            </a:r>
          </a:p>
          <a:p>
            <a:pPr eaLnBrk="1" hangingPunct="1">
              <a:lnSpc>
                <a:spcPct val="80000"/>
              </a:lnSpc>
            </a:pPr>
            <a:r>
              <a:rPr lang="en-US" sz="2800" dirty="0" smtClean="0"/>
              <a:t>Trigger applications include:</a:t>
            </a:r>
          </a:p>
          <a:p>
            <a:pPr lvl="1" eaLnBrk="1" hangingPunct="1">
              <a:lnSpc>
                <a:spcPct val="80000"/>
              </a:lnSpc>
            </a:pPr>
            <a:r>
              <a:rPr lang="en-US" sz="2400" dirty="0" smtClean="0"/>
              <a:t>Providing default values</a:t>
            </a:r>
          </a:p>
          <a:p>
            <a:pPr lvl="1" eaLnBrk="1" hangingPunct="1">
              <a:lnSpc>
                <a:spcPct val="80000"/>
              </a:lnSpc>
            </a:pPr>
            <a:r>
              <a:rPr lang="en-US" sz="2400" dirty="0" smtClean="0"/>
              <a:t>Enforcing data constraints</a:t>
            </a:r>
          </a:p>
          <a:p>
            <a:pPr lvl="1" eaLnBrk="1" hangingPunct="1">
              <a:lnSpc>
                <a:spcPct val="80000"/>
              </a:lnSpc>
            </a:pPr>
            <a:r>
              <a:rPr lang="en-US" sz="2400" dirty="0" smtClean="0"/>
              <a:t>Updating views </a:t>
            </a:r>
          </a:p>
          <a:p>
            <a:pPr lvl="1" eaLnBrk="1" hangingPunct="1">
              <a:lnSpc>
                <a:spcPct val="80000"/>
              </a:lnSpc>
            </a:pPr>
            <a:r>
              <a:rPr lang="en-US" sz="2400" dirty="0" smtClean="0"/>
              <a:t>Performing referential integrity actions</a:t>
            </a:r>
          </a:p>
          <a:p>
            <a:pPr lvl="1" eaLnBrk="1" hangingPunct="1">
              <a:lnSpc>
                <a:spcPct val="80000"/>
              </a:lnSpc>
            </a:pP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75</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slide(fromBottom)">
                                      <p:cBhvr>
                                        <p:cTn id="7" dur="500"/>
                                        <p:tgtEl>
                                          <p:spTgt spid="65539">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slide(fromBottom)">
                                      <p:cBhvr>
                                        <p:cTn id="10" dur="500"/>
                                        <p:tgtEl>
                                          <p:spTgt spid="65539">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5539">
                                            <p:txEl>
                                              <p:pRg st="2" end="2"/>
                                            </p:txEl>
                                          </p:spTgt>
                                        </p:tgtEl>
                                        <p:attrNameLst>
                                          <p:attrName>style.visibility</p:attrName>
                                        </p:attrNameLst>
                                      </p:cBhvr>
                                      <p:to>
                                        <p:strVal val="visible"/>
                                      </p:to>
                                    </p:set>
                                    <p:animEffect transition="in" filter="slide(fromBottom)">
                                      <p:cBhvr>
                                        <p:cTn id="13" dur="500"/>
                                        <p:tgtEl>
                                          <p:spTgt spid="65539">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5539">
                                            <p:txEl>
                                              <p:pRg st="3" end="3"/>
                                            </p:txEl>
                                          </p:spTgt>
                                        </p:tgtEl>
                                        <p:attrNameLst>
                                          <p:attrName>style.visibility</p:attrName>
                                        </p:attrNameLst>
                                      </p:cBhvr>
                                      <p:to>
                                        <p:strVal val="visible"/>
                                      </p:to>
                                    </p:set>
                                    <p:animEffect transition="in" filter="slide(fromBottom)">
                                      <p:cBhvr>
                                        <p:cTn id="16" dur="500"/>
                                        <p:tgtEl>
                                          <p:spTgt spid="655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animEffect transition="in" filter="slide(fromBottom)">
                                      <p:cBhvr>
                                        <p:cTn id="21" dur="500"/>
                                        <p:tgtEl>
                                          <p:spTgt spid="655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65539">
                                            <p:txEl>
                                              <p:pRg st="5" end="5"/>
                                            </p:txEl>
                                          </p:spTgt>
                                        </p:tgtEl>
                                        <p:attrNameLst>
                                          <p:attrName>style.visibility</p:attrName>
                                        </p:attrNameLst>
                                      </p:cBhvr>
                                      <p:to>
                                        <p:strVal val="visible"/>
                                      </p:to>
                                    </p:set>
                                    <p:animEffect transition="in" filter="slide(fromBottom)">
                                      <p:cBhvr>
                                        <p:cTn id="26" dur="500"/>
                                        <p:tgtEl>
                                          <p:spTgt spid="65539">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5539">
                                            <p:txEl>
                                              <p:pRg st="6" end="6"/>
                                            </p:txEl>
                                          </p:spTgt>
                                        </p:tgtEl>
                                        <p:attrNameLst>
                                          <p:attrName>style.visibility</p:attrName>
                                        </p:attrNameLst>
                                      </p:cBhvr>
                                      <p:to>
                                        <p:strVal val="visible"/>
                                      </p:to>
                                    </p:set>
                                    <p:animEffect transition="in" filter="slide(fromBottom)">
                                      <p:cBhvr>
                                        <p:cTn id="29" dur="500"/>
                                        <p:tgtEl>
                                          <p:spTgt spid="65539">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65539">
                                            <p:txEl>
                                              <p:pRg st="7" end="7"/>
                                            </p:txEl>
                                          </p:spTgt>
                                        </p:tgtEl>
                                        <p:attrNameLst>
                                          <p:attrName>style.visibility</p:attrName>
                                        </p:attrNameLst>
                                      </p:cBhvr>
                                      <p:to>
                                        <p:strVal val="visible"/>
                                      </p:to>
                                    </p:set>
                                    <p:animEffect transition="in" filter="slide(fromBottom)">
                                      <p:cBhvr>
                                        <p:cTn id="32" dur="500"/>
                                        <p:tgtEl>
                                          <p:spTgt spid="65539">
                                            <p:txEl>
                                              <p:pRg st="7" end="7"/>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65539">
                                            <p:txEl>
                                              <p:pRg st="8" end="8"/>
                                            </p:txEl>
                                          </p:spTgt>
                                        </p:tgtEl>
                                        <p:attrNameLst>
                                          <p:attrName>style.visibility</p:attrName>
                                        </p:attrNameLst>
                                      </p:cBhvr>
                                      <p:to>
                                        <p:strVal val="visible"/>
                                      </p:to>
                                    </p:set>
                                    <p:animEffect transition="in" filter="slide(fromBottom)">
                                      <p:cBhvr>
                                        <p:cTn id="35" dur="500"/>
                                        <p:tgtEl>
                                          <p:spTgt spid="65539">
                                            <p:txEl>
                                              <p:pRg st="8" end="8"/>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65539">
                                            <p:txEl>
                                              <p:pRg st="9" end="9"/>
                                            </p:txEl>
                                          </p:spTgt>
                                        </p:tgtEl>
                                        <p:attrNameLst>
                                          <p:attrName>style.visibility</p:attrName>
                                        </p:attrNameLst>
                                      </p:cBhvr>
                                      <p:to>
                                        <p:strVal val="visible"/>
                                      </p:to>
                                    </p:set>
                                    <p:animEffect transition="in" filter="slide(fromBottom)">
                                      <p:cBhvr>
                                        <p:cTn id="38" dur="500"/>
                                        <p:tgtEl>
                                          <p:spTgt spid="655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752600" y="142629"/>
            <a:ext cx="5456819" cy="6102596"/>
          </a:xfrm>
          <a:prstGeom prst="rect">
            <a:avLst/>
          </a:prstGeom>
        </p:spPr>
      </p:pic>
      <p:sp>
        <p:nvSpPr>
          <p:cNvPr id="4" name="Slide Number Placeholder 3"/>
          <p:cNvSpPr>
            <a:spLocks noGrp="1"/>
          </p:cNvSpPr>
          <p:nvPr>
            <p:ph type="sldNum" sz="quarter" idx="11"/>
          </p:nvPr>
        </p:nvSpPr>
        <p:spPr/>
        <p:txBody>
          <a:bodyPr/>
          <a:lstStyle/>
          <a:p>
            <a:r>
              <a:rPr lang="en-US" smtClean="0"/>
              <a:t>7-</a:t>
            </a:r>
            <a:fld id="{458F31E9-9E98-415B-ABD9-21AF52C68E79}" type="slidenum">
              <a:rPr lang="en-US" smtClean="0"/>
              <a:pPr/>
              <a:t>76</a:t>
            </a:fld>
            <a:endParaRPr lang="en-US" smtClean="0"/>
          </a:p>
          <a:p>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524000" y="236520"/>
            <a:ext cx="6447962" cy="6008705"/>
          </a:xfrm>
          <a:prstGeom prst="rect">
            <a:avLst/>
          </a:prstGeom>
        </p:spPr>
      </p:pic>
      <p:sp>
        <p:nvSpPr>
          <p:cNvPr id="4" name="Slide Number Placeholder 3"/>
          <p:cNvSpPr>
            <a:spLocks noGrp="1"/>
          </p:cNvSpPr>
          <p:nvPr>
            <p:ph type="sldNum" sz="quarter" idx="11"/>
          </p:nvPr>
        </p:nvSpPr>
        <p:spPr/>
        <p:txBody>
          <a:bodyPr/>
          <a:lstStyle/>
          <a:p>
            <a:r>
              <a:rPr lang="en-US" smtClean="0"/>
              <a:t>7-</a:t>
            </a:r>
            <a:fld id="{458F31E9-9E98-415B-ABD9-21AF52C68E79}" type="slidenum">
              <a:rPr lang="en-US" smtClean="0"/>
              <a:pPr/>
              <a:t>77</a:t>
            </a:fld>
            <a:endParaRPr lang="en-US" smtClean="0"/>
          </a:p>
          <a:p>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838200" y="304800"/>
            <a:ext cx="7400000" cy="5771429"/>
          </a:xfrm>
          <a:prstGeom prst="rect">
            <a:avLst/>
          </a:prstGeom>
        </p:spPr>
      </p:pic>
      <p:sp>
        <p:nvSpPr>
          <p:cNvPr id="4" name="Slide Number Placeholder 3"/>
          <p:cNvSpPr>
            <a:spLocks noGrp="1"/>
          </p:cNvSpPr>
          <p:nvPr>
            <p:ph type="sldNum" sz="quarter" idx="11"/>
          </p:nvPr>
        </p:nvSpPr>
        <p:spPr/>
        <p:txBody>
          <a:bodyPr/>
          <a:lstStyle/>
          <a:p>
            <a:r>
              <a:rPr lang="en-US" smtClean="0"/>
              <a:t>7-</a:t>
            </a:r>
            <a:fld id="{458F31E9-9E98-415B-ABD9-21AF52C68E79}" type="slidenum">
              <a:rPr lang="en-US" smtClean="0"/>
              <a:pPr/>
              <a:t>78</a:t>
            </a:fld>
            <a:endParaRPr lang="en-US" smtClean="0"/>
          </a:p>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685800" y="228600"/>
            <a:ext cx="7723809" cy="5876190"/>
          </a:xfrm>
          <a:prstGeom prst="rect">
            <a:avLst/>
          </a:prstGeom>
        </p:spPr>
      </p:pic>
      <p:sp>
        <p:nvSpPr>
          <p:cNvPr id="2" name="Slide Number Placeholder 1"/>
          <p:cNvSpPr>
            <a:spLocks noGrp="1"/>
          </p:cNvSpPr>
          <p:nvPr>
            <p:ph type="sldNum" sz="quarter" idx="11"/>
          </p:nvPr>
        </p:nvSpPr>
        <p:spPr/>
        <p:txBody>
          <a:bodyPr/>
          <a:lstStyle/>
          <a:p>
            <a:r>
              <a:rPr lang="en-US" smtClean="0"/>
              <a:t>7-</a:t>
            </a:r>
            <a:fld id="{458F31E9-9E98-415B-ABD9-21AF52C68E79}" type="slidenum">
              <a:rPr lang="en-US" smtClean="0"/>
              <a:pPr/>
              <a:t>79</a:t>
            </a:fld>
            <a:endParaRPr lang="en-US" smtClean="0"/>
          </a:p>
          <a:p>
            <a:endParaRPr lang="en-US"/>
          </a:p>
        </p:txBody>
      </p:sp>
    </p:spTree>
    <p:extLst>
      <p:ext uri="{BB962C8B-B14F-4D97-AF65-F5344CB8AC3E}">
        <p14:creationId xmlns:p14="http://schemas.microsoft.com/office/powerpoint/2010/main" val="2056474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dirty="0" smtClean="0"/>
              <a:t>Minimum Cardinality Enforcement:</a:t>
            </a:r>
            <a:br>
              <a:rPr lang="en-US" sz="4000" dirty="0" smtClean="0"/>
            </a:br>
            <a:r>
              <a:rPr lang="en-US" sz="3600" dirty="0" smtClean="0"/>
              <a:t>VRG Database Relationships</a:t>
            </a:r>
          </a:p>
        </p:txBody>
      </p:sp>
      <p:pic>
        <p:nvPicPr>
          <p:cNvPr id="71684" name="Picture 6" descr="C:\Users\Auer.WWU\Auer-Projects\Kroenke-Auer-Projects\Kroenke-Auer-DBP-e11\DBP-e11-Supplements\Images\Chapter06\Fig6-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81025" y="1814513"/>
            <a:ext cx="8058150" cy="2924175"/>
          </a:xfrm>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457201" y="1600201"/>
            <a:ext cx="8233126" cy="3429000"/>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8</a:t>
            </a:fld>
            <a:endParaRPr lang="en-US" smtClean="0"/>
          </a:p>
          <a:p>
            <a:endParaRPr lang="en-US"/>
          </a:p>
        </p:txBody>
      </p:sp>
    </p:spTree>
    <p:extLst>
      <p:ext uri="{BB962C8B-B14F-4D97-AF65-F5344CB8AC3E}">
        <p14:creationId xmlns:p14="http://schemas.microsoft.com/office/powerpoint/2010/main" val="34103984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Stored Procedures</a:t>
            </a:r>
          </a:p>
        </p:txBody>
      </p:sp>
      <p:sp>
        <p:nvSpPr>
          <p:cNvPr id="66563" name="Rectangle 3"/>
          <p:cNvSpPr>
            <a:spLocks noGrp="1" noChangeArrowheads="1"/>
          </p:cNvSpPr>
          <p:nvPr>
            <p:ph idx="1"/>
          </p:nvPr>
        </p:nvSpPr>
        <p:spPr/>
        <p:txBody>
          <a:bodyPr/>
          <a:lstStyle/>
          <a:p>
            <a:pPr eaLnBrk="1" hangingPunct="1"/>
            <a:r>
              <a:rPr lang="en-US" sz="2400" dirty="0" smtClean="0"/>
              <a:t>A </a:t>
            </a:r>
            <a:r>
              <a:rPr lang="en-US" sz="2400" b="1" dirty="0" smtClean="0">
                <a:solidFill>
                  <a:srgbClr val="0099CC"/>
                </a:solidFill>
              </a:rPr>
              <a:t>stored procedure </a:t>
            </a:r>
            <a:r>
              <a:rPr lang="en-US" sz="2400" dirty="0" smtClean="0"/>
              <a:t>is a program that is stored within the database and is compiled when used.</a:t>
            </a:r>
          </a:p>
          <a:p>
            <a:pPr lvl="1" eaLnBrk="1" hangingPunct="1"/>
            <a:r>
              <a:rPr lang="en-US" sz="2000" dirty="0" smtClean="0"/>
              <a:t>In Oracle, it can be written in PL/SQL or Java.</a:t>
            </a:r>
          </a:p>
          <a:p>
            <a:pPr lvl="1" eaLnBrk="1" hangingPunct="1"/>
            <a:r>
              <a:rPr lang="en-US" sz="2000" dirty="0" smtClean="0"/>
              <a:t>In SQL Server, it can be written in TRANSACT-SQL.</a:t>
            </a:r>
          </a:p>
          <a:p>
            <a:pPr eaLnBrk="1" hangingPunct="1"/>
            <a:r>
              <a:rPr lang="en-US" sz="2400" dirty="0" smtClean="0"/>
              <a:t>Stored procedures can receive input parameters and they can return results.</a:t>
            </a:r>
          </a:p>
          <a:p>
            <a:pPr eaLnBrk="1" hangingPunct="1"/>
            <a:r>
              <a:rPr lang="en-US" sz="2400" dirty="0" smtClean="0"/>
              <a:t>Stored procedures can be called from:</a:t>
            </a:r>
          </a:p>
          <a:p>
            <a:pPr lvl="1" eaLnBrk="1" hangingPunct="1"/>
            <a:r>
              <a:rPr lang="en-US" sz="2000" dirty="0" smtClean="0"/>
              <a:t>Programs written in standard languages, e.g., Java, C#.</a:t>
            </a:r>
          </a:p>
          <a:p>
            <a:pPr lvl="1" eaLnBrk="1" hangingPunct="1"/>
            <a:r>
              <a:rPr lang="en-US" sz="2000" dirty="0" smtClean="0"/>
              <a:t>Scripting languages, e.g., JavaScript, VBScript.</a:t>
            </a:r>
          </a:p>
          <a:p>
            <a:pPr lvl="1" eaLnBrk="1" hangingPunct="1"/>
            <a:r>
              <a:rPr lang="en-US" sz="2000" dirty="0" smtClean="0"/>
              <a:t>SQL command prompt, e.g., SQL Plus, Query Analyzer.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80</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slide(fromBottom)">
                                      <p:cBhvr>
                                        <p:cTn id="7" dur="500"/>
                                        <p:tgtEl>
                                          <p:spTgt spid="6656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6563">
                                            <p:txEl>
                                              <p:pRg st="1" end="1"/>
                                            </p:txEl>
                                          </p:spTgt>
                                        </p:tgtEl>
                                        <p:attrNameLst>
                                          <p:attrName>style.visibility</p:attrName>
                                        </p:attrNameLst>
                                      </p:cBhvr>
                                      <p:to>
                                        <p:strVal val="visible"/>
                                      </p:to>
                                    </p:set>
                                    <p:animEffect transition="in" filter="slide(fromBottom)">
                                      <p:cBhvr>
                                        <p:cTn id="10" dur="500"/>
                                        <p:tgtEl>
                                          <p:spTgt spid="6656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animEffect transition="in" filter="slide(fromBottom)">
                                      <p:cBhvr>
                                        <p:cTn id="13" dur="500"/>
                                        <p:tgtEl>
                                          <p:spTgt spid="665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6563">
                                            <p:txEl>
                                              <p:pRg st="3" end="3"/>
                                            </p:txEl>
                                          </p:spTgt>
                                        </p:tgtEl>
                                        <p:attrNameLst>
                                          <p:attrName>style.visibility</p:attrName>
                                        </p:attrNameLst>
                                      </p:cBhvr>
                                      <p:to>
                                        <p:strVal val="visible"/>
                                      </p:to>
                                    </p:set>
                                    <p:animEffect transition="in" filter="slide(fromBottom)">
                                      <p:cBhvr>
                                        <p:cTn id="18" dur="500"/>
                                        <p:tgtEl>
                                          <p:spTgt spid="6656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6563">
                                            <p:txEl>
                                              <p:pRg st="4" end="4"/>
                                            </p:txEl>
                                          </p:spTgt>
                                        </p:tgtEl>
                                        <p:attrNameLst>
                                          <p:attrName>style.visibility</p:attrName>
                                        </p:attrNameLst>
                                      </p:cBhvr>
                                      <p:to>
                                        <p:strVal val="visible"/>
                                      </p:to>
                                    </p:set>
                                    <p:animEffect transition="in" filter="slide(fromBottom)">
                                      <p:cBhvr>
                                        <p:cTn id="23" dur="500"/>
                                        <p:tgtEl>
                                          <p:spTgt spid="66563">
                                            <p:txEl>
                                              <p:pRg st="4" end="4"/>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6563">
                                            <p:txEl>
                                              <p:pRg st="5" end="5"/>
                                            </p:txEl>
                                          </p:spTgt>
                                        </p:tgtEl>
                                        <p:attrNameLst>
                                          <p:attrName>style.visibility</p:attrName>
                                        </p:attrNameLst>
                                      </p:cBhvr>
                                      <p:to>
                                        <p:strVal val="visible"/>
                                      </p:to>
                                    </p:set>
                                    <p:animEffect transition="in" filter="slide(fromBottom)">
                                      <p:cBhvr>
                                        <p:cTn id="26" dur="500"/>
                                        <p:tgtEl>
                                          <p:spTgt spid="66563">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6563">
                                            <p:txEl>
                                              <p:pRg st="6" end="6"/>
                                            </p:txEl>
                                          </p:spTgt>
                                        </p:tgtEl>
                                        <p:attrNameLst>
                                          <p:attrName>style.visibility</p:attrName>
                                        </p:attrNameLst>
                                      </p:cBhvr>
                                      <p:to>
                                        <p:strVal val="visible"/>
                                      </p:to>
                                    </p:set>
                                    <p:animEffect transition="in" filter="slide(fromBottom)">
                                      <p:cBhvr>
                                        <p:cTn id="29" dur="500"/>
                                        <p:tgtEl>
                                          <p:spTgt spid="66563">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66563">
                                            <p:txEl>
                                              <p:pRg st="7" end="7"/>
                                            </p:txEl>
                                          </p:spTgt>
                                        </p:tgtEl>
                                        <p:attrNameLst>
                                          <p:attrName>style.visibility</p:attrName>
                                        </p:attrNameLst>
                                      </p:cBhvr>
                                      <p:to>
                                        <p:strVal val="visible"/>
                                      </p:to>
                                    </p:set>
                                    <p:animEffect transition="in" filter="slide(fromBottom)">
                                      <p:cBhvr>
                                        <p:cTn id="32" dur="500"/>
                                        <p:tgtEl>
                                          <p:spTgt spid="66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Stored Procedure Advantages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2409627" y="1508987"/>
            <a:ext cx="4524573" cy="4641715"/>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81</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600200" y="228600"/>
            <a:ext cx="5980733" cy="5921809"/>
          </a:xfrm>
          <a:prstGeom prst="rect">
            <a:avLst/>
          </a:prstGeom>
        </p:spPr>
      </p:pic>
      <p:sp>
        <p:nvSpPr>
          <p:cNvPr id="4" name="Slide Number Placeholder 3"/>
          <p:cNvSpPr>
            <a:spLocks noGrp="1"/>
          </p:cNvSpPr>
          <p:nvPr>
            <p:ph type="sldNum" sz="quarter" idx="11"/>
          </p:nvPr>
        </p:nvSpPr>
        <p:spPr/>
        <p:txBody>
          <a:bodyPr/>
          <a:lstStyle/>
          <a:p>
            <a:r>
              <a:rPr lang="en-US" smtClean="0"/>
              <a:t>7-</a:t>
            </a:r>
            <a:fld id="{458F31E9-9E98-415B-ABD9-21AF52C68E79}" type="slidenum">
              <a:rPr lang="en-US" smtClean="0"/>
              <a:pPr/>
              <a:t>82</a:t>
            </a:fld>
            <a:endParaRPr lang="en-US" smtClean="0"/>
          </a:p>
          <a:p>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600200" y="304800"/>
            <a:ext cx="6032681" cy="3124200"/>
          </a:xfrm>
          <a:prstGeom prst="rect">
            <a:avLst/>
          </a:prstGeom>
        </p:spPr>
      </p:pic>
      <p:sp>
        <p:nvSpPr>
          <p:cNvPr id="4" name="Slide Number Placeholder 3"/>
          <p:cNvSpPr>
            <a:spLocks noGrp="1"/>
          </p:cNvSpPr>
          <p:nvPr>
            <p:ph type="sldNum" sz="quarter" idx="11"/>
          </p:nvPr>
        </p:nvSpPr>
        <p:spPr/>
        <p:txBody>
          <a:bodyPr/>
          <a:lstStyle/>
          <a:p>
            <a:r>
              <a:rPr lang="en-US" smtClean="0"/>
              <a:t>7-</a:t>
            </a:r>
            <a:fld id="{458F31E9-9E98-415B-ABD9-21AF52C68E79}"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1049054"/>
            <a:ext cx="6705600" cy="5219031"/>
          </a:xfrm>
          <a:prstGeom prst="rect">
            <a:avLst/>
          </a:prstGeom>
        </p:spPr>
      </p:pic>
      <p:sp>
        <p:nvSpPr>
          <p:cNvPr id="61443" name="Rectangle 6"/>
          <p:cNvSpPr>
            <a:spLocks noGrp="1" noChangeArrowheads="1"/>
          </p:cNvSpPr>
          <p:nvPr>
            <p:ph type="title"/>
          </p:nvPr>
        </p:nvSpPr>
        <p:spPr>
          <a:xfrm>
            <a:off x="457200" y="274638"/>
            <a:ext cx="8229600" cy="695142"/>
          </a:xfrm>
        </p:spPr>
        <p:txBody>
          <a:bodyPr/>
          <a:lstStyle/>
          <a:p>
            <a:pPr eaLnBrk="1" hangingPunct="1"/>
            <a:r>
              <a:rPr lang="en-US" smtClean="0"/>
              <a:t>Triggers vs. Stored Procedures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84</a:t>
            </a:fld>
            <a:endParaRPr lang="en-US" smtClean="0"/>
          </a:p>
          <a:p>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6"/>
          <p:cNvSpPr>
            <a:spLocks noGrp="1" noChangeArrowheads="1"/>
          </p:cNvSpPr>
          <p:nvPr>
            <p:ph type="title"/>
          </p:nvPr>
        </p:nvSpPr>
        <p:spPr>
          <a:xfrm>
            <a:off x="457200" y="274638"/>
            <a:ext cx="8229600" cy="695142"/>
          </a:xfrm>
        </p:spPr>
        <p:txBody>
          <a:bodyPr/>
          <a:lstStyle/>
          <a:p>
            <a:pPr eaLnBrk="1" hangingPunct="1"/>
            <a:r>
              <a:rPr lang="en-US" sz="2800" dirty="0" smtClean="0"/>
              <a:t>Functions, Triggers, and Stored Procedures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7200" y="1066800"/>
            <a:ext cx="8229600" cy="4927164"/>
          </a:xfrm>
          <a:prstGeom prst="rect">
            <a:avLst/>
          </a:prstGeom>
        </p:spPr>
      </p:pic>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85</a:t>
            </a:fld>
            <a:endParaRPr lang="en-US" smtClean="0"/>
          </a:p>
          <a:p>
            <a:endParaRPr lang="en-US"/>
          </a:p>
        </p:txBody>
      </p:sp>
    </p:spTree>
    <p:extLst>
      <p:ext uri="{BB962C8B-B14F-4D97-AF65-F5344CB8AC3E}">
        <p14:creationId xmlns:p14="http://schemas.microsoft.com/office/powerpoint/2010/main" val="13301377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6"/>
          <p:cNvSpPr>
            <a:spLocks noGrp="1" noChangeArrowheads="1"/>
          </p:cNvSpPr>
          <p:nvPr>
            <p:ph type="title"/>
          </p:nvPr>
        </p:nvSpPr>
        <p:spPr>
          <a:xfrm>
            <a:off x="457200" y="274638"/>
            <a:ext cx="8229600" cy="487362"/>
          </a:xfrm>
        </p:spPr>
        <p:txBody>
          <a:bodyPr/>
          <a:lstStyle/>
          <a:p>
            <a:pPr eaLnBrk="1" hangingPunct="1"/>
            <a:r>
              <a:rPr lang="en-US" sz="2800" dirty="0" smtClean="0"/>
              <a:t>Database Design and Implementation Summary</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371600" y="769620"/>
            <a:ext cx="6531179" cy="5540990"/>
          </a:xfrm>
          <a:prstGeom prst="rect">
            <a:avLst/>
          </a:prstGeom>
        </p:spPr>
      </p:pic>
      <p:sp>
        <p:nvSpPr>
          <p:cNvPr id="4" name="Slide Number Placeholder 3"/>
          <p:cNvSpPr>
            <a:spLocks noGrp="1"/>
          </p:cNvSpPr>
          <p:nvPr>
            <p:ph type="sldNum" sz="quarter" idx="11"/>
          </p:nvPr>
        </p:nvSpPr>
        <p:spPr/>
        <p:txBody>
          <a:bodyPr/>
          <a:lstStyle/>
          <a:p>
            <a:r>
              <a:rPr lang="en-US" smtClean="0"/>
              <a:t>7-</a:t>
            </a:r>
            <a:fld id="{9986268D-5304-469B-BEE6-DBE66B561B97}" type="slidenum">
              <a:rPr lang="en-US" smtClean="0"/>
              <a:pPr/>
              <a:t>86</a:t>
            </a:fld>
            <a:endParaRPr lang="en-US" smtClean="0"/>
          </a:p>
          <a:p>
            <a:endParaRPr lang="en-US"/>
          </a:p>
        </p:txBody>
      </p:sp>
    </p:spTree>
    <p:extLst>
      <p:ext uri="{BB962C8B-B14F-4D97-AF65-F5344CB8AC3E}">
        <p14:creationId xmlns:p14="http://schemas.microsoft.com/office/powerpoint/2010/main" val="24682361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title"/>
          </p:nvPr>
        </p:nvSpPr>
        <p:spPr>
          <a:xfrm>
            <a:off x="0" y="0"/>
            <a:ext cx="9144000" cy="25908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accent3"/>
                </a:solidFill>
              </a:rPr>
              <a:t/>
            </a:r>
            <a:br>
              <a:rPr lang="en-US" sz="4000" dirty="0" smtClean="0">
                <a:solidFill>
                  <a:schemeClr val="accent3"/>
                </a:solidFill>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(14</a:t>
            </a:r>
            <a:r>
              <a:rPr lang="en-US" sz="3200" baseline="30000" dirty="0" smtClean="0">
                <a:latin typeface="Calibri" panose="020F0502020204030204" pitchFamily="34" charset="0"/>
                <a:ea typeface="Calibri" panose="020F0502020204030204" pitchFamily="34" charset="0"/>
                <a:cs typeface="Calibri" panose="020F0502020204030204" pitchFamily="34" charset="0"/>
              </a:rPr>
              <a:t>th</a:t>
            </a:r>
            <a:r>
              <a:rPr lang="en-US" sz="3200" dirty="0" smtClean="0">
                <a:latin typeface="Calibri" panose="020F0502020204030204" pitchFamily="34" charset="0"/>
                <a:ea typeface="Calibri" panose="020F0502020204030204" pitchFamily="34" charset="0"/>
                <a:cs typeface="Calibri" panose="020F0502020204030204" pitchFamily="34" charset="0"/>
              </a:rPr>
              <a:t> Edition)</a:t>
            </a:r>
            <a:br>
              <a:rPr lang="en-US" sz="3200" dirty="0" smtClean="0">
                <a:latin typeface="Calibri" panose="020F0502020204030204" pitchFamily="34" charset="0"/>
                <a:ea typeface="Calibri" panose="020F0502020204030204" pitchFamily="34" charset="0"/>
                <a:cs typeface="Calibri" panose="020F0502020204030204" pitchFamily="34" charset="0"/>
              </a:rPr>
            </a:br>
            <a:endParaRPr lang="en-US" sz="3200" dirty="0" smtClean="0">
              <a:latin typeface="Calibri" panose="020F0502020204030204" pitchFamily="34" charset="0"/>
              <a:ea typeface="Calibri" panose="020F0502020204030204" pitchFamily="34" charset="0"/>
              <a:cs typeface="Calibri" panose="020F0502020204030204" pitchFamily="34" charset="0"/>
            </a:endParaRPr>
          </a:p>
        </p:txBody>
      </p:sp>
      <p:sp>
        <p:nvSpPr>
          <p:cNvPr id="62467"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Seven</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87</a:t>
            </a:fld>
            <a:endParaRPr lang="en-US" smtClean="0"/>
          </a:p>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6349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63493"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7-</a:t>
            </a:r>
            <a:fld id="{9986268D-5304-469B-BEE6-DBE66B561B97}" type="slidenum">
              <a:rPr lang="en-US" smtClean="0"/>
              <a:pPr/>
              <a:t>88</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VRG Database Available Online I</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800" dirty="0" smtClean="0"/>
              <a:t>Versions of the complete VRG database are available in the downloadable Student Files available at:</a:t>
            </a:r>
          </a:p>
          <a:p>
            <a:pPr marL="457200" lvl="1" indent="0">
              <a:buNone/>
            </a:pPr>
            <a:r>
              <a:rPr lang="en-US" sz="2400" dirty="0" smtClean="0"/>
              <a:t>	</a:t>
            </a:r>
            <a:r>
              <a:rPr lang="en-US" sz="2400" dirty="0"/>
              <a:t> </a:t>
            </a:r>
            <a:r>
              <a:rPr lang="en-US" sz="2400" dirty="0">
                <a:solidFill>
                  <a:srgbClr val="0099CC"/>
                </a:solidFill>
              </a:rPr>
              <a:t>http://www.pearsonhighered.com/kroenke/</a:t>
            </a:r>
          </a:p>
          <a:p>
            <a:r>
              <a:rPr lang="en-US" sz="2800" dirty="0" smtClean="0"/>
              <a:t>These include versions for:</a:t>
            </a:r>
          </a:p>
          <a:p>
            <a:pPr lvl="1"/>
            <a:r>
              <a:rPr lang="en-US" sz="2400" dirty="0" smtClean="0"/>
              <a:t>Microsoft Access 2013</a:t>
            </a:r>
          </a:p>
          <a:p>
            <a:pPr lvl="1"/>
            <a:r>
              <a:rPr lang="en-US" sz="2400" dirty="0" smtClean="0"/>
              <a:t>Microsoft SQL Server 2014</a:t>
            </a:r>
          </a:p>
          <a:p>
            <a:pPr lvl="1"/>
            <a:r>
              <a:rPr lang="en-US" sz="2400" dirty="0" smtClean="0"/>
              <a:t>Oracle Database 12c and Oracle Database XE</a:t>
            </a:r>
          </a:p>
          <a:p>
            <a:pPr lvl="1"/>
            <a:r>
              <a:rPr lang="en-US" sz="2400" dirty="0" smtClean="0"/>
              <a:t>MySQL 5.6</a:t>
            </a:r>
          </a:p>
          <a:p>
            <a:r>
              <a:rPr lang="en-US" sz="2800" b="1" dirty="0" smtClean="0">
                <a:solidFill>
                  <a:srgbClr val="0099CC"/>
                </a:solidFill>
              </a:rPr>
              <a:t>We recommend you actually run all material in a live database!</a:t>
            </a:r>
            <a:endParaRPr lang="en-US" sz="28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7-</a:t>
            </a:r>
            <a:fld id="{9986268D-5304-469B-BEE6-DBE66B561B97}" type="slidenum">
              <a:rPr lang="en-US" smtClean="0"/>
              <a:pPr/>
              <a:t>9</a:t>
            </a:fld>
            <a:endParaRPr lang="en-US" smtClean="0"/>
          </a:p>
          <a:p>
            <a:endParaRPr lang="en-US"/>
          </a:p>
        </p:txBody>
      </p:sp>
    </p:spTree>
    <p:extLst>
      <p:ext uri="{BB962C8B-B14F-4D97-AF65-F5344CB8AC3E}">
        <p14:creationId xmlns:p14="http://schemas.microsoft.com/office/powerpoint/2010/main" val="1615034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558</TotalTime>
  <Words>3912</Words>
  <Application>Microsoft Office PowerPoint</Application>
  <PresentationFormat>On-screen Show (4:3)</PresentationFormat>
  <Paragraphs>543</Paragraphs>
  <Slides>88</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Courier New</vt:lpstr>
      <vt:lpstr>Times New Roman</vt:lpstr>
      <vt:lpstr>Theme-DBP-e14</vt:lpstr>
      <vt:lpstr> David M. Kroenke and David J. Auer Database Processing: Fundamentals, Design, and Implementation </vt:lpstr>
      <vt:lpstr>Chapter Objectives</vt:lpstr>
      <vt:lpstr>Data Modeling in the SDLC</vt:lpstr>
      <vt:lpstr>View Ridge Gallery</vt:lpstr>
      <vt:lpstr>View Ridge Gallery</vt:lpstr>
      <vt:lpstr>VRG Application Requirements</vt:lpstr>
      <vt:lpstr>VRG Database Design</vt:lpstr>
      <vt:lpstr>Minimum Cardinality Enforcement: VRG Database Relationships</vt:lpstr>
      <vt:lpstr>VRG Database Available Online I</vt:lpstr>
      <vt:lpstr>VRG Database Available Online II</vt:lpstr>
      <vt:lpstr>SQL Categories</vt:lpstr>
      <vt:lpstr>SQL DDL</vt:lpstr>
      <vt:lpstr>SQL DML</vt:lpstr>
      <vt:lpstr>SQL SQL/PSM</vt:lpstr>
      <vt:lpstr>SQL TCL</vt:lpstr>
      <vt:lpstr>SQL DCL</vt:lpstr>
      <vt:lpstr>Chapter 7 SQL Elements</vt:lpstr>
      <vt:lpstr>Creating the VRG Database</vt:lpstr>
      <vt:lpstr>SQL CREATE TABLE Statement</vt:lpstr>
      <vt:lpstr>Column and Table Constraints</vt:lpstr>
      <vt:lpstr>SQL CREATE TABLE Statement  Example I</vt:lpstr>
      <vt:lpstr>SQL CREATE TABLE Statement  Example II</vt:lpstr>
      <vt:lpstr>Creating Relationships I</vt:lpstr>
      <vt:lpstr>Creating Relationships II</vt:lpstr>
      <vt:lpstr>Creating Relationships III</vt:lpstr>
      <vt:lpstr>Implementing Cardinalities</vt:lpstr>
      <vt:lpstr>Default Values and Data Constraints</vt:lpstr>
      <vt:lpstr>SQL for Constraints</vt:lpstr>
      <vt:lpstr>SQL for Other VRG Tables I</vt:lpstr>
      <vt:lpstr>SQL for Other VRG Tables II</vt:lpstr>
      <vt:lpstr>Microsoft SQL Server 2014 VRG Database Diagram</vt:lpstr>
      <vt:lpstr>SQL ALTER TABLE Statement</vt:lpstr>
      <vt:lpstr>Adding and Dropping Columns</vt:lpstr>
      <vt:lpstr>Adding and Dropping Constraints</vt:lpstr>
      <vt:lpstr>Removing Tables I</vt:lpstr>
      <vt:lpstr>Removing Tables II</vt:lpstr>
      <vt:lpstr>Removing Data Only</vt:lpstr>
      <vt:lpstr>SQL DDL—CREATE INDEX</vt:lpstr>
      <vt:lpstr>SQL DML—INSERT I</vt:lpstr>
      <vt:lpstr>SQL DML—INSERT II</vt:lpstr>
      <vt:lpstr>Populating the VRG Tables I</vt:lpstr>
      <vt:lpstr>Populating the VRG Tables II</vt:lpstr>
      <vt:lpstr>SQL DML—UPDATE I</vt:lpstr>
      <vt:lpstr>SQL DML—UPDATE II</vt:lpstr>
      <vt:lpstr>SQL DML—UPDATE III</vt:lpstr>
      <vt:lpstr>SQL DML—MERGE</vt:lpstr>
      <vt:lpstr>SQL DML—DELETE</vt:lpstr>
      <vt:lpstr>Using Aliases</vt:lpstr>
      <vt:lpstr>VRG Database Data CUSTOMER I</vt:lpstr>
      <vt:lpstr>VRG Database Data CUSTOMER II</vt:lpstr>
      <vt:lpstr>VRG Database Data CUSTOMER III</vt:lpstr>
      <vt:lpstr>VRG Database Data ARTIST</vt:lpstr>
      <vt:lpstr>VRG Database Data CUSTOMER_ARTIST_INT </vt:lpstr>
      <vt:lpstr>VRG Database Data WORK I</vt:lpstr>
      <vt:lpstr>VRG Database Data WORK II</vt:lpstr>
      <vt:lpstr>VRG Database Data TRANS I</vt:lpstr>
      <vt:lpstr>VRG Database Data TRANS II</vt:lpstr>
      <vt:lpstr>SQL Views I</vt:lpstr>
      <vt:lpstr>SQL Views II</vt:lpstr>
      <vt:lpstr>SQL Views</vt:lpstr>
      <vt:lpstr>SQL CREATE VIEW Statement I</vt:lpstr>
      <vt:lpstr>SQL CREATE VIEW Statement II</vt:lpstr>
      <vt:lpstr>SQL ALTER VIEW Statement I</vt:lpstr>
      <vt:lpstr>Updateable Views</vt:lpstr>
      <vt:lpstr>Embedding SQL in Program Code</vt:lpstr>
      <vt:lpstr>Variables in Program Code</vt:lpstr>
      <vt:lpstr>SQL Cursors in Program Code</vt:lpstr>
      <vt:lpstr>SQL/Persistent Stored Modules (SSL/PSM)</vt:lpstr>
      <vt:lpstr>User-Defined Functions I</vt:lpstr>
      <vt:lpstr>User-Defined Functions II The NameConcatenation Function</vt:lpstr>
      <vt:lpstr>User-Defined Functions III The NameConcatenation Function</vt:lpstr>
      <vt:lpstr>User-Defined Functions IV The NameConcatenation Function</vt:lpstr>
      <vt:lpstr>Triggers I</vt:lpstr>
      <vt:lpstr>Triggers II</vt:lpstr>
      <vt:lpstr>Firing Triggers</vt:lpstr>
      <vt:lpstr>PowerPoint Presentation</vt:lpstr>
      <vt:lpstr>PowerPoint Presentation</vt:lpstr>
      <vt:lpstr>PowerPoint Presentation</vt:lpstr>
      <vt:lpstr>PowerPoint Presentation</vt:lpstr>
      <vt:lpstr>Stored Procedures</vt:lpstr>
      <vt:lpstr>Stored Procedure Advantages</vt:lpstr>
      <vt:lpstr>PowerPoint Presentation</vt:lpstr>
      <vt:lpstr>PowerPoint Presentation</vt:lpstr>
      <vt:lpstr>Triggers vs. Stored Procedures</vt:lpstr>
      <vt:lpstr>Functions, Triggers, and Stored Procedures</vt:lpstr>
      <vt:lpstr>Database Design and Implementation Summary</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Kroenke-Auer-DBP-e14-PP-Chapter-07</dc:title>
  <dc:creator>David J. Auer</dc:creator>
  <cp:lastModifiedBy>Kim Norbuta</cp:lastModifiedBy>
  <cp:revision>120</cp:revision>
  <dcterms:created xsi:type="dcterms:W3CDTF">2005-01-24T23:48:45Z</dcterms:created>
  <dcterms:modified xsi:type="dcterms:W3CDTF">2015-09-14T12:56:14Z</dcterms:modified>
</cp:coreProperties>
</file>